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256" r:id="rId2"/>
    <p:sldId id="257" r:id="rId3"/>
    <p:sldId id="259" r:id="rId4"/>
    <p:sldId id="258" r:id="rId5"/>
    <p:sldId id="303" r:id="rId6"/>
    <p:sldId id="260" r:id="rId7"/>
    <p:sldId id="297" r:id="rId8"/>
    <p:sldId id="262" r:id="rId9"/>
    <p:sldId id="300" r:id="rId10"/>
    <p:sldId id="263" r:id="rId11"/>
    <p:sldId id="318" r:id="rId12"/>
    <p:sldId id="304" r:id="rId13"/>
    <p:sldId id="315" r:id="rId14"/>
    <p:sldId id="302" r:id="rId15"/>
    <p:sldId id="265" r:id="rId16"/>
    <p:sldId id="264" r:id="rId17"/>
    <p:sldId id="317" r:id="rId18"/>
    <p:sldId id="307" r:id="rId19"/>
    <p:sldId id="299" r:id="rId20"/>
    <p:sldId id="267" r:id="rId21"/>
    <p:sldId id="268" r:id="rId22"/>
    <p:sldId id="269" r:id="rId23"/>
    <p:sldId id="270" r:id="rId24"/>
    <p:sldId id="271" r:id="rId25"/>
    <p:sldId id="306" r:id="rId26"/>
    <p:sldId id="320" r:id="rId27"/>
    <p:sldId id="273" r:id="rId28"/>
    <p:sldId id="274" r:id="rId29"/>
    <p:sldId id="313" r:id="rId30"/>
    <p:sldId id="278" r:id="rId31"/>
    <p:sldId id="279" r:id="rId32"/>
    <p:sldId id="280" r:id="rId33"/>
    <p:sldId id="281" r:id="rId34"/>
    <p:sldId id="282" r:id="rId35"/>
    <p:sldId id="312" r:id="rId36"/>
    <p:sldId id="308" r:id="rId37"/>
    <p:sldId id="309" r:id="rId38"/>
    <p:sldId id="310" r:id="rId39"/>
    <p:sldId id="319" r:id="rId40"/>
    <p:sldId id="311" r:id="rId41"/>
    <p:sldId id="283" r:id="rId42"/>
    <p:sldId id="284" r:id="rId43"/>
    <p:sldId id="286" r:id="rId44"/>
    <p:sldId id="287" r:id="rId45"/>
    <p:sldId id="288" r:id="rId46"/>
    <p:sldId id="289" r:id="rId47"/>
    <p:sldId id="290" r:id="rId48"/>
    <p:sldId id="314" r:id="rId49"/>
    <p:sldId id="292" r:id="rId50"/>
    <p:sldId id="316" r:id="rId51"/>
    <p:sldId id="298" r:id="rId52"/>
    <p:sldId id="295" r:id="rId53"/>
    <p:sldId id="301" r:id="rId54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40639" indent="40639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0000"/>
        </a:solidFill>
        <a:effectLst/>
        <a:uFill>
          <a:solidFill>
            <a:srgbClr val="FFFFFF"/>
          </a:solidFill>
        </a:uFill>
        <a:latin typeface="Tahoma"/>
        <a:ea typeface="Tahoma"/>
        <a:cs typeface="Tahoma"/>
        <a:sym typeface="Tahoma"/>
      </a:defRPr>
    </a:lvl1pPr>
    <a:lvl2pPr marL="0" marR="40639" indent="40639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0000"/>
        </a:solidFill>
        <a:effectLst/>
        <a:uFill>
          <a:solidFill>
            <a:srgbClr val="FFFFFF"/>
          </a:solidFill>
        </a:uFill>
        <a:latin typeface="Tahoma"/>
        <a:ea typeface="Tahoma"/>
        <a:cs typeface="Tahoma"/>
        <a:sym typeface="Tahoma"/>
      </a:defRPr>
    </a:lvl2pPr>
    <a:lvl3pPr marL="0" marR="40639" indent="40639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0000"/>
        </a:solidFill>
        <a:effectLst/>
        <a:uFill>
          <a:solidFill>
            <a:srgbClr val="FFFFFF"/>
          </a:solidFill>
        </a:uFill>
        <a:latin typeface="Tahoma"/>
        <a:ea typeface="Tahoma"/>
        <a:cs typeface="Tahoma"/>
        <a:sym typeface="Tahoma"/>
      </a:defRPr>
    </a:lvl3pPr>
    <a:lvl4pPr marL="0" marR="40639" indent="40639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0000"/>
        </a:solidFill>
        <a:effectLst/>
        <a:uFill>
          <a:solidFill>
            <a:srgbClr val="FFFFFF"/>
          </a:solidFill>
        </a:uFill>
        <a:latin typeface="Tahoma"/>
        <a:ea typeface="Tahoma"/>
        <a:cs typeface="Tahoma"/>
        <a:sym typeface="Tahoma"/>
      </a:defRPr>
    </a:lvl4pPr>
    <a:lvl5pPr marL="0" marR="40639" indent="40639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0000"/>
        </a:solidFill>
        <a:effectLst/>
        <a:uFill>
          <a:solidFill>
            <a:srgbClr val="FFFFFF"/>
          </a:solidFill>
        </a:uFill>
        <a:latin typeface="Tahoma"/>
        <a:ea typeface="Tahoma"/>
        <a:cs typeface="Tahoma"/>
        <a:sym typeface="Tahoma"/>
      </a:defRPr>
    </a:lvl5pPr>
    <a:lvl6pPr marL="0" marR="40639" indent="40639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0000"/>
        </a:solidFill>
        <a:effectLst/>
        <a:uFill>
          <a:solidFill>
            <a:srgbClr val="FFFFFF"/>
          </a:solidFill>
        </a:uFill>
        <a:latin typeface="Tahoma"/>
        <a:ea typeface="Tahoma"/>
        <a:cs typeface="Tahoma"/>
        <a:sym typeface="Tahoma"/>
      </a:defRPr>
    </a:lvl6pPr>
    <a:lvl7pPr marL="0" marR="40639" indent="40639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0000"/>
        </a:solidFill>
        <a:effectLst/>
        <a:uFill>
          <a:solidFill>
            <a:srgbClr val="FFFFFF"/>
          </a:solidFill>
        </a:uFill>
        <a:latin typeface="Tahoma"/>
        <a:ea typeface="Tahoma"/>
        <a:cs typeface="Tahoma"/>
        <a:sym typeface="Tahoma"/>
      </a:defRPr>
    </a:lvl7pPr>
    <a:lvl8pPr marL="0" marR="40639" indent="40639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0000"/>
        </a:solidFill>
        <a:effectLst/>
        <a:uFill>
          <a:solidFill>
            <a:srgbClr val="FFFFFF"/>
          </a:solidFill>
        </a:uFill>
        <a:latin typeface="Tahoma"/>
        <a:ea typeface="Tahoma"/>
        <a:cs typeface="Tahoma"/>
        <a:sym typeface="Tahoma"/>
      </a:defRPr>
    </a:lvl8pPr>
    <a:lvl9pPr marL="0" marR="40639" indent="40639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0000"/>
        </a:solidFill>
        <a:effectLst/>
        <a:uFill>
          <a:solidFill>
            <a:srgbClr val="FFFFFF"/>
          </a:solidFill>
        </a:uFill>
        <a:latin typeface="Tahoma"/>
        <a:ea typeface="Tahoma"/>
        <a:cs typeface="Tahoma"/>
        <a:sym typeface="Tahoma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Tahoma"/>
          <a:ea typeface="Tahoma"/>
          <a:cs typeface="Tahoma"/>
        </a:font>
        <a:srgbClr val="FF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2E8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Tahoma"/>
          <a:ea typeface="Tahoma"/>
          <a:cs typeface="Tahoma"/>
        </a:font>
        <a:srgbClr val="FF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2E7CB"/>
          </a:solidFill>
        </a:fill>
      </a:tcStyle>
    </a:wholeTbl>
    <a:band2H>
      <a:tcTxStyle/>
      <a:tcStyle>
        <a:tcBdr/>
        <a:fill>
          <a:solidFill>
            <a:srgbClr val="F8F4E7"/>
          </a:solidFill>
        </a:fill>
      </a:tcStyle>
    </a:band2H>
    <a:firstCol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Tahoma"/>
          <a:ea typeface="Tahoma"/>
          <a:cs typeface="Tahoma"/>
        </a:font>
        <a:srgbClr val="FF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CDDE"/>
          </a:solidFill>
        </a:fill>
      </a:tcStyle>
    </a:wholeTbl>
    <a:band2H>
      <a:tcTxStyle/>
      <a:tcStyle>
        <a:tcBdr/>
        <a:fill>
          <a:solidFill>
            <a:srgbClr val="EBE8EF"/>
          </a:solidFill>
        </a:fill>
      </a:tcStyle>
    </a:band2H>
    <a:firstCol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Tahoma"/>
          <a:ea typeface="Tahoma"/>
          <a:cs typeface="Tahoma"/>
        </a:font>
        <a:srgbClr val="FF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-486586"/>
              <a:satOff val="5825"/>
              <a:lumOff val="54612"/>
            </a:scheme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ahoma"/>
          <a:ea typeface="Tahoma"/>
          <a:cs typeface="Tahoma"/>
        </a:font>
        <a:srgbClr val="FF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FF0000"/>
              </a:solidFill>
              <a:prstDash val="solid"/>
              <a:round/>
            </a:ln>
          </a:top>
          <a:bottom>
            <a:ln w="25400" cap="flat">
              <a:solidFill>
                <a:srgbClr val="FF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0000"/>
              </a:solidFill>
              <a:prstDash val="solid"/>
              <a:round/>
            </a:ln>
          </a:top>
          <a:bottom>
            <a:ln w="25400" cap="flat">
              <a:solidFill>
                <a:srgbClr val="FF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Tahoma"/>
          <a:ea typeface="Tahoma"/>
          <a:cs typeface="Tahoma"/>
        </a:font>
        <a:srgbClr val="FF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CACA"/>
          </a:solidFill>
        </a:fill>
      </a:tcStyle>
    </a:wholeTbl>
    <a:band2H>
      <a:tcTxStyle/>
      <a:tcStyle>
        <a:tcBdr/>
        <a:fill>
          <a:solidFill>
            <a:schemeClr val="accent5">
              <a:hueOff val="-486586"/>
              <a:satOff val="5825"/>
              <a:lumOff val="54612"/>
            </a:schemeClr>
          </a:solidFill>
        </a:fill>
      </a:tcStyle>
    </a:band2H>
    <a:firstCol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0000"/>
          </a:solidFill>
        </a:fill>
      </a:tcStyle>
    </a:firstCol>
    <a:la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0000"/>
          </a:solidFill>
        </a:fill>
      </a:tcStyle>
    </a:lastRow>
    <a:fir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Tahoma"/>
          <a:ea typeface="Tahoma"/>
          <a:cs typeface="Tahom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97" autoAdjust="0"/>
    <p:restoredTop sz="86492" autoAdjust="0"/>
  </p:normalViewPr>
  <p:slideViewPr>
    <p:cSldViewPr snapToGrid="0" snapToObjects="1">
      <p:cViewPr varScale="1">
        <p:scale>
          <a:sx n="69" d="100"/>
          <a:sy n="69" d="100"/>
        </p:scale>
        <p:origin x="-904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60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154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notesMaster" Target="notesMasters/notesMaster1.xml"/><Relationship Id="rId56" Type="http://schemas.openxmlformats.org/officeDocument/2006/relationships/handoutMaster" Target="handoutMasters/handoutMaster1.xml"/><Relationship Id="rId57" Type="http://schemas.openxmlformats.org/officeDocument/2006/relationships/printerSettings" Target="printerSettings/printerSettings1.bin"/><Relationship Id="rId58" Type="http://schemas.openxmlformats.org/officeDocument/2006/relationships/presProps" Target="presProps.xml"/><Relationship Id="rId59" Type="http://schemas.openxmlformats.org/officeDocument/2006/relationships/viewProps" Target="viewProp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theme" Target="theme/theme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9B4235-4D32-C446-AA25-FECC302699CF}" type="datetimeFigureOut">
              <a:rPr lang="en-US" smtClean="0"/>
              <a:t>5/15/18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B125F0-0218-994C-8FAC-B9855084DB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06973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" name="Shape 2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8155975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defTabSz="584200" latinLnBrk="0">
      <a:defRPr sz="2200">
        <a:latin typeface="+mn-lt"/>
        <a:ea typeface="+mn-ea"/>
        <a:cs typeface="+mn-cs"/>
        <a:sym typeface="Lucida Grande"/>
      </a:defRPr>
    </a:lvl1pPr>
    <a:lvl2pPr indent="228600" defTabSz="584200" latinLnBrk="0">
      <a:defRPr sz="2200">
        <a:latin typeface="+mn-lt"/>
        <a:ea typeface="+mn-ea"/>
        <a:cs typeface="+mn-cs"/>
        <a:sym typeface="Lucida Grande"/>
      </a:defRPr>
    </a:lvl2pPr>
    <a:lvl3pPr indent="457200" defTabSz="584200" latinLnBrk="0">
      <a:defRPr sz="2200">
        <a:latin typeface="+mn-lt"/>
        <a:ea typeface="+mn-ea"/>
        <a:cs typeface="+mn-cs"/>
        <a:sym typeface="Lucida Grande"/>
      </a:defRPr>
    </a:lvl3pPr>
    <a:lvl4pPr indent="685800" defTabSz="584200" latinLnBrk="0">
      <a:defRPr sz="2200">
        <a:latin typeface="+mn-lt"/>
        <a:ea typeface="+mn-ea"/>
        <a:cs typeface="+mn-cs"/>
        <a:sym typeface="Lucida Grande"/>
      </a:defRPr>
    </a:lvl4pPr>
    <a:lvl5pPr indent="914400" defTabSz="584200" latinLnBrk="0">
      <a:defRPr sz="2200">
        <a:latin typeface="+mn-lt"/>
        <a:ea typeface="+mn-ea"/>
        <a:cs typeface="+mn-cs"/>
        <a:sym typeface="Lucida Grande"/>
      </a:defRPr>
    </a:lvl5pPr>
    <a:lvl6pPr indent="1143000" defTabSz="584200" latinLnBrk="0">
      <a:defRPr sz="2200">
        <a:latin typeface="+mn-lt"/>
        <a:ea typeface="+mn-ea"/>
        <a:cs typeface="+mn-cs"/>
        <a:sym typeface="Lucida Grande"/>
      </a:defRPr>
    </a:lvl6pPr>
    <a:lvl7pPr indent="1371600" defTabSz="584200" latinLnBrk="0">
      <a:defRPr sz="2200">
        <a:latin typeface="+mn-lt"/>
        <a:ea typeface="+mn-ea"/>
        <a:cs typeface="+mn-cs"/>
        <a:sym typeface="Lucida Grande"/>
      </a:defRPr>
    </a:lvl7pPr>
    <a:lvl8pPr indent="1600200" defTabSz="584200" latinLnBrk="0">
      <a:defRPr sz="2200">
        <a:latin typeface="+mn-lt"/>
        <a:ea typeface="+mn-ea"/>
        <a:cs typeface="+mn-cs"/>
        <a:sym typeface="Lucida Grande"/>
      </a:defRPr>
    </a:lvl8pPr>
    <a:lvl9pPr indent="1828800" defTabSz="584200" latinLnBrk="0">
      <a:defRPr sz="2200">
        <a:latin typeface="+mn-lt"/>
        <a:ea typeface="+mn-ea"/>
        <a:cs typeface="+mn-cs"/>
        <a:sym typeface="Lucida Grand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Professor 41 years, 16 in math, 25 in </a:t>
            </a:r>
            <a:r>
              <a:rPr dirty="0" smtClean="0"/>
              <a:t>C</a:t>
            </a:r>
            <a:r>
              <a:rPr lang="en-US" dirty="0" smtClean="0"/>
              <a:t>S</a:t>
            </a:r>
            <a:r>
              <a:rPr dirty="0" smtClean="0"/>
              <a:t>, </a:t>
            </a:r>
            <a:r>
              <a:rPr dirty="0"/>
              <a:t>including 9 as department </a:t>
            </a:r>
            <a:r>
              <a:rPr dirty="0" smtClean="0"/>
              <a:t>chair.</a:t>
            </a:r>
            <a:r>
              <a:rPr lang="en-US" baseline="0" dirty="0" smtClean="0"/>
              <a:t>  </a:t>
            </a:r>
            <a:r>
              <a:rPr dirty="0" smtClean="0"/>
              <a:t>Retired</a:t>
            </a:r>
            <a:r>
              <a:rPr dirty="0"/>
              <a:t>: amateur genealogist, </a:t>
            </a:r>
            <a:r>
              <a:rPr lang="en-US" dirty="0" smtClean="0"/>
              <a:t>author, </a:t>
            </a:r>
            <a:r>
              <a:rPr dirty="0" smtClean="0"/>
              <a:t>editor</a:t>
            </a:r>
            <a:r>
              <a:rPr dirty="0"/>
              <a:t>, cruise lecturer</a:t>
            </a:r>
            <a:r>
              <a:rPr/>
              <a:t>, </a:t>
            </a:r>
            <a:r>
              <a:rPr lang="en-US" smtClean="0"/>
              <a:t>help </a:t>
            </a:r>
            <a:r>
              <a:rPr dirty="0" smtClean="0"/>
              <a:t>accredit </a:t>
            </a:r>
            <a:r>
              <a:rPr dirty="0"/>
              <a:t>CS </a:t>
            </a:r>
            <a:r>
              <a:rPr dirty="0" smtClean="0"/>
              <a:t>programs</a:t>
            </a:r>
            <a:r>
              <a:rPr lang="en-US" dirty="0" smtClean="0"/>
              <a:t>.</a:t>
            </a:r>
            <a:r>
              <a:rPr lang="en-US" baseline="0" dirty="0" smtClean="0"/>
              <a:t>  </a:t>
            </a:r>
            <a:r>
              <a:rPr dirty="0" smtClean="0"/>
              <a:t>Always </a:t>
            </a:r>
            <a:r>
              <a:rPr dirty="0"/>
              <a:t>wanted to be a historian.  Cruise lecturer is probably as close as I </a:t>
            </a:r>
            <a:r>
              <a:rPr dirty="0" smtClean="0"/>
              <a:t>can get.</a:t>
            </a:r>
            <a:r>
              <a:rPr lang="en-US" baseline="0" dirty="0" smtClean="0"/>
              <a:t>  </a:t>
            </a:r>
            <a:r>
              <a:rPr lang="en-US" dirty="0" smtClean="0"/>
              <a:t>Not staff</a:t>
            </a: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8085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Alexander VI was</a:t>
            </a:r>
            <a:r>
              <a:rPr lang="en-US" baseline="0" dirty="0" smtClean="0"/>
              <a:t> a Borgia pope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57496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987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Jose Marti</a:t>
            </a:r>
            <a:r>
              <a:rPr dirty="0" smtClean="0"/>
              <a:t>:</a:t>
            </a:r>
            <a:r>
              <a:rPr lang="en-US" dirty="0" smtClean="0"/>
              <a:t> 1853 </a:t>
            </a:r>
            <a:r>
              <a:rPr lang="mr-IN" dirty="0" smtClean="0"/>
              <a:t>–</a:t>
            </a:r>
            <a:r>
              <a:rPr lang="en-US" dirty="0" smtClean="0"/>
              <a:t> 1895</a:t>
            </a:r>
            <a:r>
              <a:rPr lang="en-US" baseline="0" dirty="0" smtClean="0"/>
              <a:t>  </a:t>
            </a:r>
            <a:r>
              <a:rPr dirty="0" smtClean="0"/>
              <a:t>Poet</a:t>
            </a:r>
            <a:r>
              <a:rPr dirty="0"/>
              <a:t>, revolutionary, fought for independence from Spain, national hero. </a:t>
            </a:r>
            <a:endParaRPr lang="en-US" dirty="0" smtClean="0"/>
          </a:p>
          <a:p>
            <a:r>
              <a:rPr dirty="0" smtClean="0"/>
              <a:t>Important </a:t>
            </a:r>
            <a:r>
              <a:rPr dirty="0"/>
              <a:t>street named after him in Key West</a:t>
            </a:r>
            <a:r>
              <a:rPr dirty="0" smtClean="0"/>
              <a:t>.</a:t>
            </a:r>
            <a:r>
              <a:rPr lang="en-US" dirty="0" smtClean="0"/>
              <a:t>  Worst record contest!</a:t>
            </a: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7" name="Shape 7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Remember the </a:t>
            </a:r>
            <a:r>
              <a:rPr dirty="0" smtClean="0"/>
              <a:t>Maine</a:t>
            </a:r>
            <a:r>
              <a:rPr lang="en-US" dirty="0" smtClean="0"/>
              <a:t>, 1898</a:t>
            </a: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There</a:t>
            </a:r>
            <a:r>
              <a:rPr lang="en-US" baseline="0" dirty="0" smtClean="0"/>
              <a:t> are m</a:t>
            </a:r>
            <a:r>
              <a:rPr lang="en-US" dirty="0" smtClean="0"/>
              <a:t>onuments to Jose Marti and victims of the Maine!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8707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b="1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275180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0" name="Shape 10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Fidel </a:t>
            </a:r>
            <a:r>
              <a:rPr dirty="0" smtClean="0"/>
              <a:t>Castro</a:t>
            </a:r>
            <a:r>
              <a:rPr lang="en-US" dirty="0" smtClean="0"/>
              <a:t>,</a:t>
            </a:r>
            <a:r>
              <a:rPr dirty="0" smtClean="0"/>
              <a:t> </a:t>
            </a:r>
            <a:r>
              <a:rPr dirty="0"/>
              <a:t>Raul </a:t>
            </a:r>
            <a:r>
              <a:rPr dirty="0" smtClean="0"/>
              <a:t>Castro</a:t>
            </a:r>
            <a:r>
              <a:rPr lang="en-US" dirty="0" smtClean="0"/>
              <a:t>, Miguel Diaz-Canel</a:t>
            </a:r>
            <a:r>
              <a:rPr lang="en-US" baseline="0" dirty="0" smtClean="0"/>
              <a:t> Bermudez</a:t>
            </a: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1" name="Shape 11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Politics, refugees from Nazi Germany, art theft, murder, police procedural, Cuban </a:t>
            </a:r>
            <a:r>
              <a:rPr lang="en-US" dirty="0" smtClean="0"/>
              <a:t>governmen, </a:t>
            </a:r>
            <a:r>
              <a:rPr dirty="0" smtClean="0"/>
              <a:t>life </a:t>
            </a:r>
            <a:r>
              <a:rPr dirty="0"/>
              <a:t>and politics, </a:t>
            </a:r>
            <a:r>
              <a:rPr dirty="0" smtClean="0"/>
              <a:t>baseball</a:t>
            </a:r>
            <a:r>
              <a:rPr dirty="0"/>
              <a:t>, …  </a:t>
            </a:r>
            <a:endParaRPr lang="en-US" dirty="0" smtClean="0"/>
          </a:p>
          <a:p>
            <a:r>
              <a:rPr dirty="0" smtClean="0"/>
              <a:t>Desi </a:t>
            </a:r>
            <a:r>
              <a:rPr dirty="0"/>
              <a:t>Arnaz, </a:t>
            </a:r>
            <a:r>
              <a:rPr lang="en-US" dirty="0" smtClean="0"/>
              <a:t> Andy Garcia,  </a:t>
            </a:r>
            <a:r>
              <a:rPr dirty="0" smtClean="0"/>
              <a:t>Xavier </a:t>
            </a:r>
            <a:r>
              <a:rPr dirty="0"/>
              <a:t>Cugat, </a:t>
            </a:r>
            <a:r>
              <a:rPr lang="en-US" dirty="0" smtClean="0"/>
              <a:t> </a:t>
            </a:r>
            <a:r>
              <a:rPr dirty="0" smtClean="0"/>
              <a:t>Daisy </a:t>
            </a:r>
            <a:r>
              <a:rPr dirty="0"/>
              <a:t>Fuentes of MTV fame.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9" name="Shape 11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Check with US Customs, not with local merchants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4" name="Shape 4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Cuba is a land of surprises.  Little of what you have </a:t>
            </a:r>
            <a:r>
              <a:rPr dirty="0" smtClean="0"/>
              <a:t>he</a:t>
            </a:r>
            <a:r>
              <a:rPr lang="en-US" dirty="0" smtClean="0"/>
              <a:t>a</a:t>
            </a:r>
            <a:r>
              <a:rPr dirty="0" smtClean="0"/>
              <a:t>rd </a:t>
            </a:r>
            <a:r>
              <a:rPr dirty="0"/>
              <a:t>is completely </a:t>
            </a:r>
            <a:r>
              <a:rPr dirty="0" smtClean="0"/>
              <a:t>accurate</a:t>
            </a:r>
            <a:r>
              <a:rPr lang="en-US" dirty="0" smtClean="0"/>
              <a:t>. Castro’s granddaughter.</a:t>
            </a:r>
            <a:r>
              <a:rPr lang="en-US" baseline="0" dirty="0" smtClean="0"/>
              <a:t>  </a:t>
            </a:r>
            <a:r>
              <a:rPr lang="en-US" dirty="0" smtClean="0"/>
              <a:t> </a:t>
            </a:r>
            <a:r>
              <a:rPr lang="en-US" b="1" dirty="0" smtClean="0"/>
              <a:t>Thrill and Chill !</a:t>
            </a:r>
            <a:endParaRPr b="1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8" name="Shape 12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smtClean="0"/>
              <a:t>Havan</a:t>
            </a:r>
            <a:r>
              <a:rPr lang="en-US" dirty="0" smtClean="0"/>
              <a:t>a</a:t>
            </a:r>
            <a:endParaRPr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4" name="Shape 13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smtClean="0"/>
              <a:t>Havana</a:t>
            </a:r>
            <a:endParaRPr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Notice the lattice work even on these narrow streets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74830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7" name="Shape 14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May 3, 1999 (second game)  48,000  Cuba wins 12-6 to tie the series.  </a:t>
            </a:r>
            <a:r>
              <a:rPr lang="en-US" dirty="0" smtClean="0"/>
              <a:t>People</a:t>
            </a:r>
            <a:r>
              <a:rPr lang="en-US" baseline="0" dirty="0" smtClean="0"/>
              <a:t> had fun, protests, too.  </a:t>
            </a:r>
            <a:r>
              <a:rPr dirty="0" smtClean="0"/>
              <a:t>One </a:t>
            </a:r>
            <a:r>
              <a:rPr dirty="0"/>
              <a:t>defector, Rigoberto Betancourt  Next game, </a:t>
            </a:r>
            <a:r>
              <a:rPr dirty="0" smtClean="0"/>
              <a:t>2016</a:t>
            </a:r>
            <a:r>
              <a:rPr lang="en-US" dirty="0" smtClean="0"/>
              <a:t>.</a:t>
            </a:r>
            <a:endParaRPr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3" name="Shape 15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Area </a:t>
            </a:r>
            <a:r>
              <a:rPr lang="en-US" dirty="0" smtClean="0"/>
              <a:t>roughly </a:t>
            </a:r>
            <a:r>
              <a:rPr dirty="0" smtClean="0"/>
              <a:t>between </a:t>
            </a:r>
            <a:r>
              <a:rPr dirty="0"/>
              <a:t>Tennessee and Louisiana.  A population like Ohio.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Don’t forget your visa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14199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5" name="Shape 17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CUCs for Tourist economy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2" name="Shape 18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Cuban Pesos – local currency, much much less valuable than </a:t>
            </a:r>
            <a:r>
              <a:rPr dirty="0" smtClean="0"/>
              <a:t>CUC.</a:t>
            </a:r>
            <a:r>
              <a:rPr lang="en-US" baseline="0" dirty="0" smtClean="0"/>
              <a:t>  </a:t>
            </a:r>
            <a:r>
              <a:rPr dirty="0" smtClean="0"/>
              <a:t>Generally </a:t>
            </a:r>
            <a:r>
              <a:rPr dirty="0"/>
              <a:t>cannot export CUC above $5,000</a:t>
            </a:r>
          </a:p>
          <a:p>
            <a:r>
              <a:rPr dirty="0"/>
              <a:t>10 % fee to exchange USD.  Cheaper to exchange other currency.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8" name="Shape 18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About 128 Internet cafes.  Tightly monitored.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Internet cable</a:t>
            </a:r>
            <a:r>
              <a:rPr lang="en-US" baseline="0" dirty="0" smtClean="0"/>
              <a:t> from Venezuela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773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Some cars and buses are much nicer than you might have expected.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66796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86452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8" name="Shape 20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How low?  About 750 CUP – less than $30 US per month !!!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33" name="Shape 23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Pictures of </a:t>
            </a:r>
            <a:r>
              <a:rPr dirty="0" smtClean="0"/>
              <a:t>countryside</a:t>
            </a:r>
            <a:r>
              <a:rPr lang="en-US" baseline="0" dirty="0" smtClean="0"/>
              <a:t> from Wikipedia</a:t>
            </a:r>
            <a:endParaRPr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2" name="Shape 24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Some Royal Caribbean cruises stop here.</a:t>
            </a: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53" name="Shape 25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Remember where Cuba is</a:t>
            </a: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65" name="Shape 26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March 1, 2018 photo USA Today</a:t>
            </a: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0" name="Shape 10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Fidel </a:t>
            </a:r>
            <a:r>
              <a:rPr dirty="0" smtClean="0"/>
              <a:t>Castro</a:t>
            </a:r>
            <a:r>
              <a:rPr lang="en-US" dirty="0" smtClean="0"/>
              <a:t>,</a:t>
            </a:r>
            <a:r>
              <a:rPr dirty="0" smtClean="0"/>
              <a:t> </a:t>
            </a:r>
            <a:r>
              <a:rPr dirty="0"/>
              <a:t>Raul </a:t>
            </a:r>
            <a:r>
              <a:rPr dirty="0" smtClean="0"/>
              <a:t>Castro</a:t>
            </a:r>
            <a:r>
              <a:rPr lang="en-US" dirty="0" smtClean="0"/>
              <a:t>, Miguel Diaz-Canel</a:t>
            </a:r>
            <a:r>
              <a:rPr lang="en-US" baseline="0" dirty="0" smtClean="0"/>
              <a:t> Bermudez</a:t>
            </a: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1419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Cuba is in the Caribbean.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57200">
              <a:defRPr sz="1400">
                <a:latin typeface="+mj-lt"/>
                <a:ea typeface="+mj-ea"/>
                <a:cs typeface="+mj-cs"/>
                <a:sym typeface="Helvetica"/>
              </a:defRPr>
            </a:pPr>
            <a:r>
              <a:rPr lang="en-US" sz="2400" dirty="0" smtClean="0">
                <a:latin typeface="+mn-lt"/>
                <a:ea typeface="+mn-ea"/>
                <a:cs typeface="+mn-cs"/>
                <a:sym typeface="Helvetica"/>
              </a:rPr>
              <a:t>Can use a fixed sail to catch the prevailing winds at some times of the year.</a:t>
            </a:r>
          </a:p>
        </p:txBody>
      </p:sp>
    </p:spTree>
    <p:extLst>
      <p:ext uri="{BB962C8B-B14F-4D97-AF65-F5344CB8AC3E}">
        <p14:creationId xmlns:p14="http://schemas.microsoft.com/office/powerpoint/2010/main" val="35900993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Silky</a:t>
            </a:r>
            <a:r>
              <a:rPr lang="en-US" baseline="0" dirty="0" smtClean="0"/>
              <a:t> smooth l</a:t>
            </a:r>
            <a:r>
              <a:rPr lang="en-US" dirty="0" smtClean="0"/>
              <a:t>imestone comes</a:t>
            </a:r>
            <a:r>
              <a:rPr lang="en-US" baseline="0" dirty="0" smtClean="0"/>
              <a:t> from c</a:t>
            </a:r>
            <a:r>
              <a:rPr lang="en-US" dirty="0" smtClean="0"/>
              <a:t>oral reefs </a:t>
            </a:r>
            <a:r>
              <a:rPr lang="mr-IN" dirty="0" smtClean="0"/>
              <a:t>–</a:t>
            </a:r>
            <a:r>
              <a:rPr lang="en-US" dirty="0" smtClean="0"/>
              <a:t> thanks to Parrotfish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7613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Worth getting the app, downloading the Havana map while on board.  VERY HARD to find </a:t>
            </a:r>
            <a:r>
              <a:rPr lang="en-US" dirty="0" err="1" smtClean="0"/>
              <a:t>WiFi</a:t>
            </a:r>
            <a:r>
              <a:rPr lang="en-US" baseline="0" dirty="0" smtClean="0"/>
              <a:t> when walking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0409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808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ce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1905000"/>
            <a:ext cx="8229600" cy="495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463966" y="6422492"/>
            <a:ext cx="312068" cy="298985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marR="0" indent="0" algn="ctr" defTabSz="584200">
              <a:defRPr sz="1400">
                <a:solidFill>
                  <a:srgbClr val="FFFFFF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</p:sldLayoutIdLst>
  <p:transition xmlns:p14="http://schemas.microsoft.com/office/powerpoint/2010/main" spd="med"/>
  <p:hf hdr="0" dt="0"/>
  <p:txStyles>
    <p:titleStyle>
      <a:lvl1pPr marL="0" marR="40639" indent="40639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Tahoma"/>
          <a:ea typeface="Tahoma"/>
          <a:cs typeface="Tahoma"/>
          <a:sym typeface="Tahoma"/>
        </a:defRPr>
      </a:lvl1pPr>
      <a:lvl2pPr marL="0" marR="40639" indent="40639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Tahoma"/>
          <a:ea typeface="Tahoma"/>
          <a:cs typeface="Tahoma"/>
          <a:sym typeface="Tahoma"/>
        </a:defRPr>
      </a:lvl2pPr>
      <a:lvl3pPr marL="0" marR="40639" indent="40639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Tahoma"/>
          <a:ea typeface="Tahoma"/>
          <a:cs typeface="Tahoma"/>
          <a:sym typeface="Tahoma"/>
        </a:defRPr>
      </a:lvl3pPr>
      <a:lvl4pPr marL="0" marR="40639" indent="40639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Tahoma"/>
          <a:ea typeface="Tahoma"/>
          <a:cs typeface="Tahoma"/>
          <a:sym typeface="Tahoma"/>
        </a:defRPr>
      </a:lvl4pPr>
      <a:lvl5pPr marL="0" marR="40639" indent="40639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Tahoma"/>
          <a:ea typeface="Tahoma"/>
          <a:cs typeface="Tahoma"/>
          <a:sym typeface="Tahoma"/>
        </a:defRPr>
      </a:lvl5pPr>
      <a:lvl6pPr marL="0" marR="40639" indent="40639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Tahoma"/>
          <a:ea typeface="Tahoma"/>
          <a:cs typeface="Tahoma"/>
          <a:sym typeface="Tahoma"/>
        </a:defRPr>
      </a:lvl6pPr>
      <a:lvl7pPr marL="0" marR="40639" indent="40639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Tahoma"/>
          <a:ea typeface="Tahoma"/>
          <a:cs typeface="Tahoma"/>
          <a:sym typeface="Tahoma"/>
        </a:defRPr>
      </a:lvl7pPr>
      <a:lvl8pPr marL="0" marR="40639" indent="40639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Tahoma"/>
          <a:ea typeface="Tahoma"/>
          <a:cs typeface="Tahoma"/>
          <a:sym typeface="Tahoma"/>
        </a:defRPr>
      </a:lvl8pPr>
      <a:lvl9pPr marL="0" marR="40639" indent="40639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Tahoma"/>
          <a:ea typeface="Tahoma"/>
          <a:cs typeface="Tahoma"/>
          <a:sym typeface="Tahoma"/>
        </a:defRPr>
      </a:lvl9pPr>
    </p:titleStyle>
    <p:bodyStyle>
      <a:lvl1pPr marL="383540" marR="40639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Tahoma"/>
          <a:ea typeface="Tahoma"/>
          <a:cs typeface="Tahoma"/>
          <a:sym typeface="Tahoma"/>
        </a:defRPr>
      </a:lvl1pPr>
      <a:lvl2pPr marL="824411" marR="40639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00000"/>
        <a:buFont typeface="Tahoma"/>
        <a:buChar char="–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Tahoma"/>
          <a:ea typeface="Tahoma"/>
          <a:cs typeface="Tahoma"/>
          <a:sym typeface="Tahoma"/>
        </a:defRPr>
      </a:lvl2pPr>
      <a:lvl3pPr marL="1259838" marR="40639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Tahoma"/>
          <a:ea typeface="Tahoma"/>
          <a:cs typeface="Tahoma"/>
          <a:sym typeface="Tahoma"/>
        </a:defRPr>
      </a:lvl3pPr>
      <a:lvl4pPr marL="1777999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00000"/>
        <a:buFont typeface="Tahoma"/>
        <a:buChar char="–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Tahoma"/>
          <a:ea typeface="Tahoma"/>
          <a:cs typeface="Tahoma"/>
          <a:sym typeface="Tahoma"/>
        </a:defRPr>
      </a:lvl4pPr>
      <a:lvl5pPr marL="2235199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80000"/>
        <a:buFont typeface="Tahoma"/>
        <a:buChar char="❖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Tahoma"/>
          <a:ea typeface="Tahoma"/>
          <a:cs typeface="Tahoma"/>
          <a:sym typeface="Tahoma"/>
        </a:defRPr>
      </a:lvl5pPr>
      <a:lvl6pPr marL="2235200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Tahoma"/>
          <a:ea typeface="Tahoma"/>
          <a:cs typeface="Tahoma"/>
          <a:sym typeface="Tahoma"/>
        </a:defRPr>
      </a:lvl6pPr>
      <a:lvl7pPr marL="2235200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Tahoma"/>
          <a:ea typeface="Tahoma"/>
          <a:cs typeface="Tahoma"/>
          <a:sym typeface="Tahoma"/>
        </a:defRPr>
      </a:lvl7pPr>
      <a:lvl8pPr marL="2235200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Tahoma"/>
          <a:ea typeface="Tahoma"/>
          <a:cs typeface="Tahoma"/>
          <a:sym typeface="Tahoma"/>
        </a:defRPr>
      </a:lvl8pPr>
      <a:lvl9pPr marL="2235200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sz="3200" b="0" i="0" u="none" strike="noStrike" cap="none" spc="0" baseline="0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Tahoma"/>
          <a:ea typeface="Tahoma"/>
          <a:cs typeface="Tahoma"/>
          <a:sym typeface="Tahoma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effectLst>
            <a:outerShdw blurRad="12700" dist="25400" dir="2700000" rotWithShape="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1pPr>
      <a:lvl2pPr marL="0" marR="0" indent="40639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effectLst>
            <a:outerShdw blurRad="12700" dist="25400" dir="2700000" rotWithShape="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2pPr>
      <a:lvl3pPr marL="0" marR="0" indent="40639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effectLst>
            <a:outerShdw blurRad="12700" dist="25400" dir="2700000" rotWithShape="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3pPr>
      <a:lvl4pPr marL="0" marR="0" indent="40639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effectLst>
            <a:outerShdw blurRad="12700" dist="25400" dir="2700000" rotWithShape="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4pPr>
      <a:lvl5pPr marL="0" marR="0" indent="40639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effectLst>
            <a:outerShdw blurRad="12700" dist="25400" dir="2700000" rotWithShape="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5pPr>
      <a:lvl6pPr marL="0" marR="0" indent="40639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effectLst>
            <a:outerShdw blurRad="12700" dist="25400" dir="2700000" rotWithShape="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6pPr>
      <a:lvl7pPr marL="0" marR="0" indent="40639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effectLst>
            <a:outerShdw blurRad="12700" dist="25400" dir="2700000" rotWithShape="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7pPr>
      <a:lvl8pPr marL="0" marR="0" indent="40639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effectLst>
            <a:outerShdw blurRad="12700" dist="25400" dir="2700000" rotWithShape="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8pPr>
      <a:lvl9pPr marL="0" marR="0" indent="40639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effectLst>
            <a:outerShdw blurRad="12700" dist="25400" dir="2700000" rotWithShape="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7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4" Type="http://schemas.openxmlformats.org/officeDocument/2006/relationships/image" Target="../media/image43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4" Type="http://schemas.openxmlformats.org/officeDocument/2006/relationships/image" Target="../media/image45.jpeg"/><Relationship Id="rId5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8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0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5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4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4" Type="http://schemas.openxmlformats.org/officeDocument/2006/relationships/image" Target="../media/image58.jpeg"/><Relationship Id="rId5" Type="http://schemas.microsoft.com/office/2007/relationships/hdphoto" Target="../media/hdphoto1.wdp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4" Type="http://schemas.openxmlformats.org/officeDocument/2006/relationships/image" Target="../media/image60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4" Type="http://schemas.openxmlformats.org/officeDocument/2006/relationships/image" Target="../media/image43.jpeg"/><Relationship Id="rId5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1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4" Type="http://schemas.openxmlformats.org/officeDocument/2006/relationships/image" Target="../media/image65.png"/><Relationship Id="rId5" Type="http://schemas.openxmlformats.org/officeDocument/2006/relationships/image" Target="../media/image6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6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0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0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7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32"/>
          <p:cNvSpPr txBox="1">
            <a:spLocks noGrp="1"/>
          </p:cNvSpPr>
          <p:nvPr>
            <p:ph type="title"/>
          </p:nvPr>
        </p:nvSpPr>
        <p:spPr>
          <a:xfrm>
            <a:off x="381000" y="0"/>
            <a:ext cx="8305800" cy="1968500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FF0000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</a:defRPr>
            </a:lvl1pPr>
          </a:lstStyle>
          <a:p>
            <a:r>
              <a:rPr dirty="0"/>
              <a:t>		Cuba: </a:t>
            </a:r>
            <a:r>
              <a:rPr lang="en-US" dirty="0" smtClean="0"/>
              <a:t>Crossroads of the Caribbean</a:t>
            </a:r>
            <a:endParaRPr dirty="0"/>
          </a:p>
        </p:txBody>
      </p:sp>
      <p:sp>
        <p:nvSpPr>
          <p:cNvPr id="23" name="Shape 33"/>
          <p:cNvSpPr txBox="1">
            <a:spLocks noGrp="1"/>
          </p:cNvSpPr>
          <p:nvPr>
            <p:ph type="body" sz="half" idx="1"/>
          </p:nvPr>
        </p:nvSpPr>
        <p:spPr>
          <a:xfrm>
            <a:off x="1028700" y="2070100"/>
            <a:ext cx="6591300" cy="3517900"/>
          </a:xfrm>
          <a:prstGeom prst="rect">
            <a:avLst/>
          </a:prstGeom>
        </p:spPr>
        <p:txBody>
          <a:bodyPr/>
          <a:lstStyle>
            <a:lvl1pPr marL="0" indent="40639" algn="ctr">
              <a:buSzTx/>
              <a:buNone/>
              <a:defRPr>
                <a:solidFill>
                  <a:srgbClr val="FFFF00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</a:defRPr>
            </a:lvl1pPr>
          </a:lstStyle>
          <a:p>
            <a:r>
              <a:rPr dirty="0"/>
              <a:t>Ronald J. Leach</a:t>
            </a:r>
          </a:p>
        </p:txBody>
      </p:sp>
      <p:sp>
        <p:nvSpPr>
          <p:cNvPr id="2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513408" y="6422492"/>
            <a:ext cx="213184" cy="29898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</a:t>
            </a:fld>
            <a:endParaRPr/>
          </a:p>
        </p:txBody>
      </p:sp>
      <p:pic>
        <p:nvPicPr>
          <p:cNvPr id="5" name="Picture 4" descr="Screen Shot 2018-03-21 at 5.20.4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986" y="2947772"/>
            <a:ext cx="4650299" cy="347472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/>
            <a:r>
              <a:rPr dirty="0">
                <a:solidFill>
                  <a:srgbClr val="FFFF00"/>
                </a:solidFill>
              </a:rPr>
              <a:t>History of Cuba</a:t>
            </a:r>
          </a:p>
        </p:txBody>
      </p:sp>
      <p:sp>
        <p:nvSpPr>
          <p:cNvPr id="65" name="Tex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513408" y="6422492"/>
            <a:ext cx="213184" cy="29898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10</a:t>
            </a:fld>
            <a:endParaRPr/>
          </a:p>
        </p:txBody>
      </p:sp>
      <p:pic>
        <p:nvPicPr>
          <p:cNvPr id="67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77850" y="1905000"/>
            <a:ext cx="2305050" cy="3536020"/>
          </a:xfrm>
          <a:prstGeom prst="rect">
            <a:avLst/>
          </a:prstGeom>
          <a:ln w="12700">
            <a:miter lim="400000"/>
          </a:ln>
        </p:spPr>
      </p:pic>
      <p:pic>
        <p:nvPicPr>
          <p:cNvPr id="68" name="Picture 5" descr="Picture 5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022599" y="1905000"/>
            <a:ext cx="2794000" cy="3378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9" name="Picture 6" descr="Picture 6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892800" y="1905000"/>
            <a:ext cx="2626163" cy="3378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en-US" sz="4200" dirty="0" smtClean="0">
                <a:solidFill>
                  <a:srgbClr val="FFFF00"/>
                </a:solidFill>
              </a:rPr>
              <a:t>Important Dates in</a:t>
            </a:r>
            <a:r>
              <a:rPr sz="4200" dirty="0" smtClean="0">
                <a:solidFill>
                  <a:srgbClr val="FFFF00"/>
                </a:solidFill>
              </a:rPr>
              <a:t> Cu</a:t>
            </a:r>
            <a:r>
              <a:rPr lang="en-US" sz="4200" dirty="0" smtClean="0">
                <a:solidFill>
                  <a:srgbClr val="FFFF00"/>
                </a:solidFill>
              </a:rPr>
              <a:t>ban History</a:t>
            </a:r>
            <a:endParaRPr sz="4200" dirty="0">
              <a:solidFill>
                <a:srgbClr val="FFFF00"/>
              </a:solidFill>
            </a:endParaRPr>
          </a:p>
        </p:txBody>
      </p:sp>
      <p:sp>
        <p:nvSpPr>
          <p:cNvPr id="65" name="Tex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064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1492</a:t>
            </a:r>
            <a:r>
              <a:rPr lang="en-US" dirty="0" smtClean="0"/>
              <a:t>, 1519</a:t>
            </a:r>
          </a:p>
          <a:p>
            <a:pPr marL="4064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1801, 1821,1895, 1898</a:t>
            </a:r>
          </a:p>
          <a:p>
            <a:pPr marL="40640" indent="0">
              <a:buNone/>
            </a:pPr>
            <a:r>
              <a:rPr lang="en-US" dirty="0" smtClean="0"/>
              <a:t>1902 </a:t>
            </a:r>
          </a:p>
          <a:p>
            <a:pPr marL="40640" indent="0">
              <a:buNone/>
            </a:pPr>
            <a:r>
              <a:rPr lang="en-US" dirty="0" smtClean="0"/>
              <a:t>1953, </a:t>
            </a:r>
            <a:r>
              <a:rPr lang="en-US" dirty="0" smtClean="0">
                <a:solidFill>
                  <a:srgbClr val="FF0000"/>
                </a:solidFill>
              </a:rPr>
              <a:t>1958</a:t>
            </a:r>
          </a:p>
          <a:p>
            <a:pPr marL="4064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1961, 1962</a:t>
            </a:r>
          </a:p>
          <a:p>
            <a:pPr marL="40640" indent="0">
              <a:buNone/>
            </a:pPr>
            <a:r>
              <a:rPr lang="en-US" dirty="0" smtClean="0"/>
              <a:t>2008</a:t>
            </a:r>
          </a:p>
          <a:p>
            <a:pPr marL="40640" indent="0">
              <a:buNone/>
            </a:pPr>
            <a:r>
              <a:rPr lang="en-US" dirty="0" smtClean="0"/>
              <a:t>2018</a:t>
            </a:r>
          </a:p>
          <a:p>
            <a:pPr marL="40640" indent="0">
              <a:buNone/>
            </a:pPr>
            <a:r>
              <a:rPr lang="en-US" dirty="0" smtClean="0"/>
              <a:t>2019</a:t>
            </a:r>
            <a:endParaRPr dirty="0"/>
          </a:p>
        </p:txBody>
      </p:sp>
      <p:sp>
        <p:nvSpPr>
          <p:cNvPr id="6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513408" y="6422492"/>
            <a:ext cx="213184" cy="29898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4531489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68488" lvl="6" indent="3451225">
              <a:buNone/>
            </a:pPr>
            <a:endParaRPr lang="en-US" dirty="0" smtClean="0"/>
          </a:p>
          <a:p>
            <a:pPr marL="1868488" lvl="6" indent="3451225">
              <a:buNone/>
            </a:pPr>
            <a:endParaRPr lang="en-US" dirty="0"/>
          </a:p>
          <a:p>
            <a:pPr marL="1868488" lvl="6" indent="3451225">
              <a:buNone/>
            </a:pPr>
            <a:endParaRPr lang="en-US" dirty="0" smtClean="0"/>
          </a:p>
          <a:p>
            <a:pPr marL="1868488" lvl="6" indent="3451225">
              <a:buNone/>
            </a:pPr>
            <a:endParaRPr lang="en-US" dirty="0"/>
          </a:p>
          <a:p>
            <a:pPr marL="1868488" lvl="6" indent="3451225">
              <a:buNone/>
            </a:pPr>
            <a:endParaRPr lang="en-US" dirty="0" smtClean="0"/>
          </a:p>
          <a:p>
            <a:pPr marL="1868488" lvl="6" indent="3451225">
              <a:buNone/>
            </a:pPr>
            <a:endParaRPr lang="en-US" dirty="0"/>
          </a:p>
          <a:p>
            <a:pPr marL="1868488" lvl="6" indent="-1812925" algn="ctr">
              <a:buNone/>
            </a:pPr>
            <a:r>
              <a:rPr lang="en-US" dirty="0" err="1" smtClean="0"/>
              <a:t>Dcalligari.blogspot.com</a:t>
            </a:r>
            <a:endParaRPr lang="en-US" dirty="0"/>
          </a:p>
          <a:p>
            <a:pPr marL="1868488" lvl="6" indent="-947738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12</a:t>
            </a:fld>
            <a:endParaRPr lang="uk-UA"/>
          </a:p>
        </p:txBody>
      </p:sp>
      <p:pic>
        <p:nvPicPr>
          <p:cNvPr id="5" name="Picture 4" descr="Screen Shot 2018-04-16 at 11.26.29 A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32" t="1358" r="5159" b="4096"/>
          <a:stretch/>
        </p:blipFill>
        <p:spPr>
          <a:xfrm>
            <a:off x="1819366" y="63500"/>
            <a:ext cx="5412123" cy="5052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221378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Napoleon gave </a:t>
            </a:r>
            <a:r>
              <a:rPr lang="en-US" dirty="0" smtClean="0"/>
              <a:t>up in 1801!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13</a:t>
            </a:fld>
            <a:endParaRPr lang="uk-UA"/>
          </a:p>
        </p:txBody>
      </p:sp>
      <p:pic>
        <p:nvPicPr>
          <p:cNvPr id="5" name="Picture 4" descr="Screen Shot 2018-04-26 at 11.10.0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746" y="1905000"/>
            <a:ext cx="5385474" cy="3626509"/>
          </a:xfrm>
          <a:prstGeom prst="rect">
            <a:avLst/>
          </a:prstGeom>
        </p:spPr>
      </p:pic>
      <p:pic>
        <p:nvPicPr>
          <p:cNvPr id="6" name="Picture 5" descr="Screen Shot 2018-04-26 at 11.11.00 A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3" t="5098" b="2812"/>
          <a:stretch/>
        </p:blipFill>
        <p:spPr>
          <a:xfrm>
            <a:off x="625860" y="1905000"/>
            <a:ext cx="2613886" cy="428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313330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Cubans were influenced by South American freedom </a:t>
            </a:r>
            <a:r>
              <a:rPr lang="en-US" dirty="0"/>
              <a:t>movements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4343" y="1905000"/>
            <a:ext cx="8402457" cy="4953000"/>
          </a:xfrm>
        </p:spPr>
        <p:txBody>
          <a:bodyPr/>
          <a:lstStyle/>
          <a:p>
            <a:pPr marL="40640" indent="0">
              <a:buNone/>
            </a:pPr>
            <a:r>
              <a:rPr lang="en-US" dirty="0" smtClean="0"/>
              <a:t>Simon Bolivar (d 1830) B. O’Higgins (d 1843)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14</a:t>
            </a:fld>
            <a:endParaRPr lang="uk-UA"/>
          </a:p>
        </p:txBody>
      </p:sp>
      <p:pic>
        <p:nvPicPr>
          <p:cNvPr id="5" name="Picture 4" descr="Screen Shot 2018-04-15 at 9.19.38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07" b="13690"/>
          <a:stretch/>
        </p:blipFill>
        <p:spPr>
          <a:xfrm>
            <a:off x="825472" y="2764689"/>
            <a:ext cx="2586645" cy="3794725"/>
          </a:xfrm>
          <a:prstGeom prst="rect">
            <a:avLst/>
          </a:prstGeom>
        </p:spPr>
      </p:pic>
      <p:pic>
        <p:nvPicPr>
          <p:cNvPr id="6" name="Picture 5" descr="Screen Shot 2018-04-15 at 9.23.00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2653" y="2837819"/>
            <a:ext cx="2743200" cy="3584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944911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3800" dirty="0" smtClean="0"/>
              <a:t>Jose Marti, </a:t>
            </a:r>
            <a:r>
              <a:rPr lang="en-US" sz="3800" dirty="0" smtClean="0"/>
              <a:t>Poet, </a:t>
            </a:r>
            <a:r>
              <a:rPr lang="en-US" sz="3800" dirty="0" smtClean="0"/>
              <a:t>Philosopher, Revolutionary, </a:t>
            </a:r>
            <a:r>
              <a:rPr lang="en-US" sz="3800" dirty="0" smtClean="0"/>
              <a:t>Cuban hero, Martyr</a:t>
            </a:r>
            <a:endParaRPr sz="3800" dirty="0"/>
          </a:p>
        </p:txBody>
      </p:sp>
      <p:sp>
        <p:nvSpPr>
          <p:cNvPr id="80" name="Text Placeholder 2"/>
          <p:cNvSpPr txBox="1">
            <a:spLocks noGrp="1"/>
          </p:cNvSpPr>
          <p:nvPr>
            <p:ph type="body" idx="1"/>
          </p:nvPr>
        </p:nvSpPr>
        <p:spPr>
          <a:xfrm>
            <a:off x="-257175" y="1469492"/>
            <a:ext cx="8229600" cy="4953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15</a:t>
            </a:fld>
            <a:endParaRPr/>
          </a:p>
        </p:txBody>
      </p:sp>
      <p:pic>
        <p:nvPicPr>
          <p:cNvPr id="82" name="Picture 3" descr="Picture 3"/>
          <p:cNvPicPr>
            <a:picLocks noChangeAspect="1"/>
          </p:cNvPicPr>
          <p:nvPr/>
        </p:nvPicPr>
        <p:blipFill rotWithShape="1">
          <a:blip r:embed="rId3">
            <a:extLst/>
          </a:blip>
          <a:srcRect r="4952" b="5211"/>
          <a:stretch/>
        </p:blipFill>
        <p:spPr>
          <a:xfrm>
            <a:off x="657559" y="2070641"/>
            <a:ext cx="3317798" cy="4056978"/>
          </a:xfrm>
          <a:prstGeom prst="rect">
            <a:avLst/>
          </a:prstGeom>
          <a:ln w="12700">
            <a:miter lim="400000"/>
          </a:ln>
        </p:spPr>
      </p:pic>
      <p:pic>
        <p:nvPicPr>
          <p:cNvPr id="83" name="Picture 4" descr="Picture 4"/>
          <p:cNvPicPr>
            <a:picLocks noChangeAspect="1"/>
          </p:cNvPicPr>
          <p:nvPr/>
        </p:nvPicPr>
        <p:blipFill rotWithShape="1">
          <a:blip r:embed="rId4">
            <a:extLst/>
          </a:blip>
          <a:srcRect r="2928" b="1932"/>
          <a:stretch/>
        </p:blipFill>
        <p:spPr>
          <a:xfrm>
            <a:off x="4167271" y="2070641"/>
            <a:ext cx="3296695" cy="326074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Remember the Maine</a:t>
            </a:r>
            <a:endParaRPr dirty="0"/>
          </a:p>
        </p:txBody>
      </p:sp>
      <p:sp>
        <p:nvSpPr>
          <p:cNvPr id="72" name="Tex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513408" y="6422492"/>
            <a:ext cx="213184" cy="29898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16</a:t>
            </a:fld>
            <a:endParaRPr/>
          </a:p>
        </p:txBody>
      </p:sp>
      <p:pic>
        <p:nvPicPr>
          <p:cNvPr id="74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7199" y="1905000"/>
            <a:ext cx="3767876" cy="3056460"/>
          </a:xfrm>
          <a:prstGeom prst="rect">
            <a:avLst/>
          </a:prstGeom>
          <a:ln w="12700">
            <a:miter lim="400000"/>
          </a:ln>
        </p:spPr>
      </p:pic>
      <p:pic>
        <p:nvPicPr>
          <p:cNvPr id="75" name="Picture 5" descr="Picture 5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225075" y="2698750"/>
            <a:ext cx="4461725" cy="3479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easy transition to independence after the war?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5709493"/>
      </p:ext>
    </p:extLst>
  </p:cSld>
  <p:clrMapOvr>
    <a:masterClrMapping/>
  </p:clrMapOvr>
  <p:transition xmlns:p14="http://schemas.microsoft.com/office/powerpoint/2010/main"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18</a:t>
            </a:fld>
            <a:endParaRPr lang="uk-UA"/>
          </a:p>
        </p:txBody>
      </p:sp>
      <p:pic>
        <p:nvPicPr>
          <p:cNvPr id="5" name="Picture 4" descr="IMG_2138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9727" r="-1791" b="46595"/>
          <a:stretch/>
        </p:blipFill>
        <p:spPr>
          <a:xfrm>
            <a:off x="457200" y="1374179"/>
            <a:ext cx="8229600" cy="484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719194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Batista &amp; the mob, 1953-1958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19</a:t>
            </a:fld>
            <a:endParaRPr lang="uk-UA"/>
          </a:p>
        </p:txBody>
      </p:sp>
      <p:pic>
        <p:nvPicPr>
          <p:cNvPr id="5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7200" y="1952624"/>
            <a:ext cx="3284112" cy="3094279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icture 6" descr="Picture 6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741312" y="2508250"/>
            <a:ext cx="4945488" cy="36576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24862394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>
              <a:defRPr>
                <a:solidFill>
                  <a:srgbClr val="FFFF00"/>
                </a:solidFill>
              </a:defRPr>
            </a:pPr>
            <a:r>
              <a:rPr dirty="0"/>
              <a:t>About Ron Leach</a:t>
            </a:r>
            <a:br>
              <a:rPr dirty="0"/>
            </a:br>
            <a:endParaRPr dirty="0"/>
          </a:p>
        </p:txBody>
      </p:sp>
      <p:sp>
        <p:nvSpPr>
          <p:cNvPr id="27" name="Tex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FFFF00"/>
                </a:solidFill>
              </a:defRPr>
            </a:pPr>
            <a:r>
              <a:rPr lang="en-US" dirty="0" smtClean="0"/>
              <a:t>About me</a:t>
            </a:r>
          </a:p>
          <a:p>
            <a:pPr>
              <a:defRPr>
                <a:solidFill>
                  <a:srgbClr val="FFFF00"/>
                </a:solidFill>
              </a:defRPr>
            </a:pPr>
            <a:r>
              <a:rPr dirty="0" smtClean="0"/>
              <a:t>My </a:t>
            </a:r>
            <a:r>
              <a:rPr dirty="0"/>
              <a:t>lectures aboard</a:t>
            </a:r>
          </a:p>
          <a:p>
            <a:pPr>
              <a:defRPr>
                <a:solidFill>
                  <a:srgbClr val="FFFF00"/>
                </a:solidFill>
              </a:defRPr>
            </a:pPr>
            <a:r>
              <a:rPr dirty="0"/>
              <a:t>Questions while you are on board</a:t>
            </a:r>
          </a:p>
        </p:txBody>
      </p:sp>
      <p:sp>
        <p:nvSpPr>
          <p:cNvPr id="2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513408" y="6422492"/>
            <a:ext cx="213184" cy="29898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Two Familiar Faces, a new one</a:t>
            </a:r>
            <a:endParaRPr dirty="0"/>
          </a:p>
        </p:txBody>
      </p:sp>
      <p:sp>
        <p:nvSpPr>
          <p:cNvPr id="9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20</a:t>
            </a:fld>
            <a:endParaRPr/>
          </a:p>
        </p:txBody>
      </p:sp>
      <p:pic>
        <p:nvPicPr>
          <p:cNvPr id="97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7200" y="1905000"/>
            <a:ext cx="2768600" cy="3568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8" name="Picture 4" descr="Picture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324140" y="1854200"/>
            <a:ext cx="2492676" cy="36195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Picture 8" descr="Screen Shot 2018-04-18 at 6.27.32 PM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9" t="-6237" r="9113" b="27720"/>
          <a:stretch/>
        </p:blipFill>
        <p:spPr>
          <a:xfrm>
            <a:off x="5910936" y="1578673"/>
            <a:ext cx="2630213" cy="4108337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/>
            <a:r>
              <a:rPr dirty="0" smtClean="0">
                <a:solidFill>
                  <a:srgbClr val="FFFF00"/>
                </a:solidFill>
              </a:rPr>
              <a:t>Culture</a:t>
            </a:r>
            <a:r>
              <a:rPr lang="en-US" dirty="0" smtClean="0"/>
              <a:t/>
            </a:r>
            <a:br>
              <a:rPr lang="en-US" dirty="0" smtClean="0"/>
            </a:br>
            <a:endParaRPr dirty="0"/>
          </a:p>
        </p:txBody>
      </p:sp>
      <p:sp>
        <p:nvSpPr>
          <p:cNvPr id="103" name="Tex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40640">
              <a:buSzTx/>
              <a:buNone/>
            </a:pPr>
            <a:endParaRPr/>
          </a:p>
        </p:txBody>
      </p:sp>
      <p:sp>
        <p:nvSpPr>
          <p:cNvPr id="1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21</a:t>
            </a:fld>
            <a:endParaRPr/>
          </a:p>
        </p:txBody>
      </p:sp>
      <p:pic>
        <p:nvPicPr>
          <p:cNvPr id="105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7201" y="2332485"/>
            <a:ext cx="2489201" cy="3810985"/>
          </a:xfrm>
          <a:prstGeom prst="rect">
            <a:avLst/>
          </a:prstGeom>
          <a:ln w="12700">
            <a:miter lim="400000"/>
          </a:ln>
        </p:spPr>
      </p:pic>
      <p:pic>
        <p:nvPicPr>
          <p:cNvPr id="106" name="Picture 6" descr="Picture 6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390900" y="1221671"/>
            <a:ext cx="2098486" cy="2743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7" name="Picture 7" descr="Picture 7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013208" y="3832044"/>
            <a:ext cx="2060960" cy="273827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8" name="Picture 8" descr="Picture 8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918427" y="1244292"/>
            <a:ext cx="2060960" cy="258775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9" name="Picture 9" descr="Picture 9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3390900" y="3827114"/>
            <a:ext cx="2024292" cy="2743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Great stuff</a:t>
            </a:r>
            <a:endParaRPr dirty="0"/>
          </a:p>
        </p:txBody>
      </p:sp>
      <p:sp>
        <p:nvSpPr>
          <p:cNvPr id="114" name="Tex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22</a:t>
            </a:fld>
            <a:endParaRPr/>
          </a:p>
        </p:txBody>
      </p:sp>
      <p:pic>
        <p:nvPicPr>
          <p:cNvPr id="116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96900" y="2044700"/>
            <a:ext cx="2628900" cy="191597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7" name="Picture 4" descr="Picture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022600" y="1562100"/>
            <a:ext cx="5664201" cy="3297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smtClean="0"/>
              <a:t>Cuba </a:t>
            </a:r>
            <a:r>
              <a:rPr dirty="0"/>
              <a:t>– What We Expect</a:t>
            </a:r>
          </a:p>
        </p:txBody>
      </p:sp>
      <p:sp>
        <p:nvSpPr>
          <p:cNvPr id="122" name="Tex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23</a:t>
            </a:fld>
            <a:endParaRPr/>
          </a:p>
        </p:txBody>
      </p:sp>
      <p:pic>
        <p:nvPicPr>
          <p:cNvPr id="124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7200" y="2127084"/>
            <a:ext cx="4521200" cy="2507682"/>
          </a:xfrm>
          <a:prstGeom prst="rect">
            <a:avLst/>
          </a:prstGeom>
          <a:ln w="12700">
            <a:miter lim="400000"/>
          </a:ln>
        </p:spPr>
      </p:pic>
      <p:pic>
        <p:nvPicPr>
          <p:cNvPr id="126" name="Picture 5" descr="Picture 5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978400" y="2127084"/>
            <a:ext cx="3708400" cy="227582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4000" dirty="0"/>
              <a:t>How do </a:t>
            </a:r>
            <a:r>
              <a:rPr lang="en-US" sz="4000" dirty="0" smtClean="0"/>
              <a:t>Cubans</a:t>
            </a:r>
            <a:r>
              <a:rPr lang="en-US" sz="4000" dirty="0" smtClean="0"/>
              <a:t> </a:t>
            </a:r>
            <a:r>
              <a:rPr lang="en-US" sz="4000" dirty="0"/>
              <a:t>deal with </a:t>
            </a:r>
            <a:r>
              <a:rPr lang="en-US" sz="4000" dirty="0" smtClean="0"/>
              <a:t>economic reality</a:t>
            </a:r>
            <a:r>
              <a:rPr lang="en-US" sz="4000" dirty="0"/>
              <a:t>?</a:t>
            </a:r>
          </a:p>
        </p:txBody>
      </p:sp>
      <p:sp>
        <p:nvSpPr>
          <p:cNvPr id="131" name="Tex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They create and preserve art</a:t>
            </a:r>
          </a:p>
        </p:txBody>
      </p:sp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24</a:t>
            </a:fld>
            <a:endParaRPr/>
          </a:p>
        </p:txBody>
      </p:sp>
      <p:pic>
        <p:nvPicPr>
          <p:cNvPr id="6" name="Picture 4" descr="Picture 4"/>
          <p:cNvPicPr>
            <a:picLocks noChangeAspect="1"/>
          </p:cNvPicPr>
          <p:nvPr/>
        </p:nvPicPr>
        <p:blipFill rotWithShape="1">
          <a:blip r:embed="rId3">
            <a:extLst/>
          </a:blip>
          <a:srcRect t="15794" b="11605"/>
          <a:stretch/>
        </p:blipFill>
        <p:spPr>
          <a:xfrm>
            <a:off x="2521793" y="2641818"/>
            <a:ext cx="4754904" cy="39319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05000"/>
            <a:ext cx="8229600" cy="4953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25</a:t>
            </a:fld>
            <a:endParaRPr lang="uk-UA"/>
          </a:p>
        </p:txBody>
      </p:sp>
      <p:pic>
        <p:nvPicPr>
          <p:cNvPr id="5" name="Picture 4" descr="IMG_1660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179" b="23326"/>
          <a:stretch/>
        </p:blipFill>
        <p:spPr>
          <a:xfrm rot="5400000">
            <a:off x="4234523" y="1909215"/>
            <a:ext cx="5120640" cy="3783914"/>
          </a:xfrm>
          <a:prstGeom prst="rect">
            <a:avLst/>
          </a:prstGeom>
        </p:spPr>
      </p:pic>
      <p:pic>
        <p:nvPicPr>
          <p:cNvPr id="6" name="Picture 5" descr="IMG_1661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850"/>
          <a:stretch/>
        </p:blipFill>
        <p:spPr>
          <a:xfrm rot="5400000">
            <a:off x="835305" y="1526895"/>
            <a:ext cx="3657600" cy="4413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441498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Religion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Officially a secular state</a:t>
            </a:r>
          </a:p>
          <a:p>
            <a:r>
              <a:rPr lang="en-US" dirty="0" smtClean="0"/>
              <a:t>60% Roman Catholic</a:t>
            </a:r>
          </a:p>
          <a:p>
            <a:r>
              <a:rPr lang="en-US" dirty="0" smtClean="0"/>
              <a:t>5% Protestant</a:t>
            </a:r>
          </a:p>
          <a:p>
            <a:r>
              <a:rPr lang="en-US" dirty="0" smtClean="0"/>
              <a:t>17% “folk religion”</a:t>
            </a:r>
          </a:p>
          <a:p>
            <a:r>
              <a:rPr lang="en-US" dirty="0" smtClean="0"/>
              <a:t>Small Jewish and Muslim communities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26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2075421"/>
      </p:ext>
    </p:extLst>
  </p:cSld>
  <p:clrMapOvr>
    <a:masterClrMapping/>
  </p:clrMapOvr>
  <p:transition xmlns:p14="http://schemas.microsoft.com/office/powerpoint/2010/main"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/>
            <a:r>
              <a:rPr dirty="0">
                <a:solidFill>
                  <a:srgbClr val="FFFF00"/>
                </a:solidFill>
              </a:rPr>
              <a:t>Beisbol</a:t>
            </a:r>
          </a:p>
        </p:txBody>
      </p:sp>
      <p:sp>
        <p:nvSpPr>
          <p:cNvPr id="141" name="Tex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27</a:t>
            </a:fld>
            <a:endParaRPr/>
          </a:p>
        </p:txBody>
      </p:sp>
      <p:pic>
        <p:nvPicPr>
          <p:cNvPr id="143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945002" y="1520092"/>
            <a:ext cx="2542668" cy="37946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Picture 4" descr="Picture 4"/>
          <p:cNvPicPr>
            <a:picLocks noChangeAspect="1"/>
          </p:cNvPicPr>
          <p:nvPr/>
        </p:nvPicPr>
        <p:blipFill>
          <a:blip r:embed="rId4">
            <a:extLst/>
          </a:blip>
          <a:srcRect l="2233" t="24256" r="14732" b="14137"/>
          <a:stretch>
            <a:fillRect/>
          </a:stretch>
        </p:blipFill>
        <p:spPr>
          <a:xfrm rot="5400000">
            <a:off x="-384357" y="2352862"/>
            <a:ext cx="3794643" cy="2111534"/>
          </a:xfrm>
          <a:prstGeom prst="rect">
            <a:avLst/>
          </a:prstGeom>
          <a:ln w="12700">
            <a:miter lim="400000"/>
          </a:ln>
        </p:spPr>
      </p:pic>
      <p:pic>
        <p:nvPicPr>
          <p:cNvPr id="145" name="Picture 5" descr="Picture 5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743731" y="1520092"/>
            <a:ext cx="2943069" cy="378585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/>
            <a:r>
              <a:rPr dirty="0">
                <a:solidFill>
                  <a:srgbClr val="FFFF00"/>
                </a:solidFill>
              </a:rPr>
              <a:t>Important Facts About Cuba</a:t>
            </a:r>
          </a:p>
        </p:txBody>
      </p:sp>
      <p:sp>
        <p:nvSpPr>
          <p:cNvPr id="150" name="Tex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FFFF00"/>
                </a:solidFill>
              </a:defRPr>
            </a:pPr>
            <a:r>
              <a:rPr dirty="0"/>
              <a:t>Largest island in the Caribbean</a:t>
            </a:r>
          </a:p>
          <a:p>
            <a:pPr>
              <a:defRPr>
                <a:solidFill>
                  <a:srgbClr val="FFFF00"/>
                </a:solidFill>
              </a:defRPr>
            </a:pPr>
            <a:r>
              <a:rPr dirty="0"/>
              <a:t>42,426 square </a:t>
            </a:r>
            <a:r>
              <a:rPr dirty="0" smtClean="0"/>
              <a:t>miles</a:t>
            </a:r>
            <a:r>
              <a:rPr lang="en-US" dirty="0" smtClean="0"/>
              <a:t>, </a:t>
            </a:r>
            <a:r>
              <a:rPr lang="en-US" dirty="0" smtClean="0">
                <a:solidFill>
                  <a:schemeClr val="bg1">
                    <a:lumMod val="75000"/>
                  </a:schemeClr>
                </a:solidFill>
              </a:rPr>
              <a:t>nearly 12 M people</a:t>
            </a:r>
            <a:endParaRPr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defRPr>
                <a:solidFill>
                  <a:srgbClr val="FFFF00"/>
                </a:solidFill>
              </a:defRPr>
            </a:pPr>
            <a:r>
              <a:rPr dirty="0"/>
              <a:t>First inhabited about 6,000 years ago</a:t>
            </a:r>
          </a:p>
          <a:p>
            <a:pPr>
              <a:defRPr>
                <a:solidFill>
                  <a:srgbClr val="FFFF00"/>
                </a:solidFill>
              </a:defRPr>
            </a:pPr>
            <a:r>
              <a:rPr dirty="0"/>
              <a:t>A Spanish colony </a:t>
            </a:r>
            <a:r>
              <a:rPr dirty="0" smtClean="0"/>
              <a:t>until 1898</a:t>
            </a:r>
            <a:r>
              <a:rPr lang="en-US" dirty="0" smtClean="0"/>
              <a:t> war</a:t>
            </a:r>
            <a:endParaRPr dirty="0"/>
          </a:p>
          <a:p>
            <a:pPr>
              <a:defRPr>
                <a:solidFill>
                  <a:srgbClr val="FFFF00"/>
                </a:solidFill>
              </a:defRPr>
            </a:pPr>
            <a:r>
              <a:rPr dirty="0"/>
              <a:t>Fulgencio Batista in 1952</a:t>
            </a:r>
          </a:p>
          <a:p>
            <a:pPr>
              <a:defRPr>
                <a:solidFill>
                  <a:srgbClr val="FFFF00"/>
                </a:solidFill>
              </a:defRPr>
            </a:pPr>
            <a:r>
              <a:rPr dirty="0"/>
              <a:t>Fidel Castro in 1959, Raul Castro in 2008</a:t>
            </a:r>
          </a:p>
          <a:p>
            <a:pPr>
              <a:defRPr>
                <a:solidFill>
                  <a:srgbClr val="FFFF00"/>
                </a:solidFill>
              </a:defRPr>
            </a:pPr>
            <a:r>
              <a:rPr dirty="0"/>
              <a:t>2018?</a:t>
            </a:r>
          </a:p>
        </p:txBody>
      </p:sp>
      <p:sp>
        <p:nvSpPr>
          <p:cNvPr id="1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28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Terminal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29</a:t>
            </a:fld>
            <a:endParaRPr lang="uk-UA"/>
          </a:p>
        </p:txBody>
      </p:sp>
      <p:pic>
        <p:nvPicPr>
          <p:cNvPr id="5" name="Picture 4" descr="IMG_1624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165" y="1235077"/>
            <a:ext cx="4114800" cy="5486400"/>
          </a:xfrm>
          <a:prstGeom prst="rect">
            <a:avLst/>
          </a:prstGeom>
        </p:spPr>
      </p:pic>
      <p:pic>
        <p:nvPicPr>
          <p:cNvPr id="6" name="Picture 4" descr="Picture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57200" y="2006600"/>
            <a:ext cx="3986374" cy="32004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928479023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smtClean="0"/>
              <a:t>Outline</a:t>
            </a:r>
            <a:r>
              <a:rPr lang="en-US" dirty="0" smtClean="0"/>
              <a:t> of Presentation</a:t>
            </a:r>
            <a:endParaRPr dirty="0"/>
          </a:p>
        </p:txBody>
      </p:sp>
      <p:sp>
        <p:nvSpPr>
          <p:cNvPr id="41" name="Tex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FFFF00"/>
                </a:solidFill>
              </a:defRPr>
            </a:pPr>
            <a:r>
              <a:rPr lang="en-US" dirty="0" smtClean="0"/>
              <a:t>First Impressions</a:t>
            </a:r>
          </a:p>
          <a:p>
            <a:pPr>
              <a:defRPr>
                <a:solidFill>
                  <a:srgbClr val="FFFF00"/>
                </a:solidFill>
              </a:defRPr>
            </a:pPr>
            <a:r>
              <a:rPr dirty="0" smtClean="0"/>
              <a:t>History</a:t>
            </a:r>
            <a:r>
              <a:rPr lang="en-US" dirty="0" smtClean="0"/>
              <a:t> of Cuba</a:t>
            </a:r>
            <a:endParaRPr dirty="0"/>
          </a:p>
          <a:p>
            <a:pPr>
              <a:defRPr>
                <a:solidFill>
                  <a:srgbClr val="FFFF00"/>
                </a:solidFill>
              </a:defRPr>
            </a:pPr>
            <a:r>
              <a:rPr dirty="0"/>
              <a:t>Culture</a:t>
            </a:r>
          </a:p>
          <a:p>
            <a:pPr>
              <a:defRPr>
                <a:solidFill>
                  <a:srgbClr val="FFFF00"/>
                </a:solidFill>
              </a:defRPr>
            </a:pPr>
            <a:r>
              <a:rPr dirty="0"/>
              <a:t>Beisbol</a:t>
            </a:r>
          </a:p>
          <a:p>
            <a:pPr>
              <a:defRPr>
                <a:solidFill>
                  <a:srgbClr val="FFFF00"/>
                </a:solidFill>
              </a:defRPr>
            </a:pPr>
            <a:r>
              <a:rPr dirty="0"/>
              <a:t>Important Facts about Cuba</a:t>
            </a:r>
          </a:p>
          <a:p>
            <a:pPr>
              <a:defRPr>
                <a:solidFill>
                  <a:srgbClr val="FFFF00"/>
                </a:solidFill>
              </a:defRPr>
            </a:pPr>
            <a:r>
              <a:rPr dirty="0"/>
              <a:t>Havana</a:t>
            </a:r>
          </a:p>
          <a:p>
            <a:pPr>
              <a:defRPr>
                <a:solidFill>
                  <a:srgbClr val="FFFF00"/>
                </a:solidFill>
              </a:defRPr>
            </a:pPr>
            <a:r>
              <a:rPr dirty="0"/>
              <a:t>Beyond Havana</a:t>
            </a:r>
          </a:p>
          <a:p>
            <a:pPr>
              <a:defRPr>
                <a:solidFill>
                  <a:srgbClr val="FFFF00"/>
                </a:solidFill>
              </a:defRPr>
            </a:pPr>
            <a:r>
              <a:rPr dirty="0"/>
              <a:t>The Future</a:t>
            </a:r>
          </a:p>
        </p:txBody>
      </p:sp>
      <p:sp>
        <p:nvSpPr>
          <p:cNvPr id="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513408" y="6422492"/>
            <a:ext cx="213184" cy="29898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Cuban Money</a:t>
            </a:r>
            <a:endParaRPr dirty="0"/>
          </a:p>
        </p:txBody>
      </p:sp>
      <p:sp>
        <p:nvSpPr>
          <p:cNvPr id="171" name="Tex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4800"/>
            </a:pPr>
            <a:endParaRPr lang="en-US" dirty="0" smtClean="0"/>
          </a:p>
          <a:p>
            <a:pPr>
              <a:defRPr sz="4800"/>
            </a:pPr>
            <a:endParaRPr lang="en-US" dirty="0"/>
          </a:p>
          <a:p>
            <a:pPr>
              <a:defRPr sz="4800"/>
            </a:pPr>
            <a:r>
              <a:rPr dirty="0" smtClean="0"/>
              <a:t>Convertible </a:t>
            </a:r>
            <a:r>
              <a:rPr dirty="0"/>
              <a:t>Pesos: CUC$</a:t>
            </a:r>
          </a:p>
          <a:p>
            <a:pPr>
              <a:defRPr sz="4800"/>
            </a:pPr>
            <a:r>
              <a:rPr dirty="0"/>
              <a:t>CUC$ 10% fee to convert USD</a:t>
            </a:r>
          </a:p>
          <a:p>
            <a:r>
              <a:rPr dirty="0"/>
              <a:t>Moneda Nacional: MN</a:t>
            </a:r>
          </a:p>
        </p:txBody>
      </p:sp>
      <p:sp>
        <p:nvSpPr>
          <p:cNvPr id="17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30</a:t>
            </a:fld>
            <a:endParaRPr/>
          </a:p>
        </p:txBody>
      </p:sp>
      <p:pic>
        <p:nvPicPr>
          <p:cNvPr id="173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99666" y="1635126"/>
            <a:ext cx="6464300" cy="1905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Watch for worthless currency</a:t>
            </a:r>
            <a:endParaRPr dirty="0"/>
          </a:p>
        </p:txBody>
      </p:sp>
      <p:sp>
        <p:nvSpPr>
          <p:cNvPr id="178" name="Tex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31</a:t>
            </a:fld>
            <a:endParaRPr/>
          </a:p>
        </p:txBody>
      </p:sp>
      <p:pic>
        <p:nvPicPr>
          <p:cNvPr id="180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60451" y="1828800"/>
            <a:ext cx="6167651" cy="5029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Credit Cards?</a:t>
            </a:r>
          </a:p>
        </p:txBody>
      </p:sp>
      <p:sp>
        <p:nvSpPr>
          <p:cNvPr id="185" name="Tex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Almost certainly useless in Cuba</a:t>
            </a:r>
          </a:p>
          <a:p>
            <a:r>
              <a:rPr dirty="0"/>
              <a:t>Perhaps in biggest hotels</a:t>
            </a:r>
          </a:p>
          <a:p>
            <a:r>
              <a:rPr dirty="0"/>
              <a:t>(Probably little or no WiFi or Internet)</a:t>
            </a:r>
          </a:p>
          <a:p>
            <a:r>
              <a:rPr dirty="0"/>
              <a:t>Only a few Internet cafes</a:t>
            </a:r>
          </a:p>
        </p:txBody>
      </p:sp>
      <p:sp>
        <p:nvSpPr>
          <p:cNvPr id="1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32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Likely Trading Partners</a:t>
            </a:r>
            <a:endParaRPr dirty="0"/>
          </a:p>
        </p:txBody>
      </p:sp>
      <p:sp>
        <p:nvSpPr>
          <p:cNvPr id="191" name="Tex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33</a:t>
            </a:fld>
            <a:endParaRPr/>
          </a:p>
        </p:txBody>
      </p:sp>
      <p:pic>
        <p:nvPicPr>
          <p:cNvPr id="193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7200" y="1850492"/>
            <a:ext cx="8210452" cy="4572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Internet Cable Connection</a:t>
            </a:r>
            <a:endParaRPr dirty="0"/>
          </a:p>
        </p:txBody>
      </p:sp>
      <p:sp>
        <p:nvSpPr>
          <p:cNvPr id="196" name="Tex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9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34</a:t>
            </a:fld>
            <a:endParaRPr/>
          </a:p>
        </p:txBody>
      </p:sp>
      <p:pic>
        <p:nvPicPr>
          <p:cNvPr id="10" name="Picture 6" descr="Picture 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348" y="1905000"/>
            <a:ext cx="8210452" cy="4572000"/>
          </a:xfrm>
          <a:prstGeom prst="rect">
            <a:avLst/>
          </a:prstGeom>
          <a:ln w="12700">
            <a:miter lim="400000"/>
          </a:ln>
        </p:spPr>
      </p:pic>
      <p:sp>
        <p:nvSpPr>
          <p:cNvPr id="200" name="Straight Connector 7"/>
          <p:cNvSpPr/>
          <p:nvPr/>
        </p:nvSpPr>
        <p:spPr>
          <a:xfrm>
            <a:off x="5035103" y="3402351"/>
            <a:ext cx="1051276" cy="2206116"/>
          </a:xfrm>
          <a:prstGeom prst="line">
            <a:avLst/>
          </a:prstGeom>
          <a:ln w="19050">
            <a:solidFill>
              <a:srgbClr val="FFFFFF"/>
            </a:solidFill>
            <a:prstDash val="dash"/>
            <a:headEnd type="triangle"/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1" name="Rectangle 9"/>
          <p:cNvSpPr txBox="1"/>
          <p:nvPr/>
        </p:nvSpPr>
        <p:spPr>
          <a:xfrm>
            <a:off x="6088031" y="4131003"/>
            <a:ext cx="533221" cy="916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5400" b="1">
                <a:ln w="12700">
                  <a:solidFill>
                    <a:srgbClr val="DBDEE1"/>
                  </a:solidFill>
                </a:ln>
                <a:solidFill>
                  <a:srgbClr val="7F8389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dirty="0"/>
              <a:t>?</a:t>
            </a:r>
          </a:p>
        </p:txBody>
      </p:sp>
      <p:sp>
        <p:nvSpPr>
          <p:cNvPr id="199" name="Straight Connector 4"/>
          <p:cNvSpPr/>
          <p:nvPr/>
        </p:nvSpPr>
        <p:spPr>
          <a:xfrm flipH="1">
            <a:off x="4041091" y="2349490"/>
            <a:ext cx="321956" cy="645161"/>
          </a:xfrm>
          <a:prstGeom prst="line">
            <a:avLst/>
          </a:prstGeom>
          <a:ln w="57150">
            <a:solidFill>
              <a:srgbClr val="FF6600"/>
            </a:solidFill>
            <a:headEnd type="triangle"/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02" name="TextBox 12"/>
          <p:cNvSpPr txBox="1"/>
          <p:nvPr/>
        </p:nvSpPr>
        <p:spPr>
          <a:xfrm>
            <a:off x="4744398" y="2349490"/>
            <a:ext cx="581410" cy="656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3600"/>
            </a:lvl1pPr>
          </a:lstStyle>
          <a:p>
            <a:r>
              <a:rPr dirty="0"/>
              <a:t>!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FF00"/>
                </a:solidFill>
              </a:rPr>
              <a:t>Havana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35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1148630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Folk Art</a:t>
            </a:r>
            <a:endParaRPr dirty="0"/>
          </a:p>
        </p:txBody>
      </p:sp>
      <p:sp>
        <p:nvSpPr>
          <p:cNvPr id="137" name="Tex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36</a:t>
            </a:fld>
            <a:endParaRPr/>
          </a:p>
        </p:txBody>
      </p:sp>
      <p:pic>
        <p:nvPicPr>
          <p:cNvPr id="2" name="Picture 1" descr="Screen Shot 2018-03-21 at 5.22.2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78" y="4161157"/>
            <a:ext cx="3150289" cy="2560320"/>
          </a:xfrm>
          <a:prstGeom prst="rect">
            <a:avLst/>
          </a:prstGeom>
        </p:spPr>
      </p:pic>
      <p:pic>
        <p:nvPicPr>
          <p:cNvPr id="3" name="Picture 2" descr="Screen Shot 2018-03-21 at 5.16.32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7" b="2000"/>
          <a:stretch/>
        </p:blipFill>
        <p:spPr>
          <a:xfrm>
            <a:off x="4344696" y="1466713"/>
            <a:ext cx="3431338" cy="2560320"/>
          </a:xfrm>
          <a:prstGeom prst="rect">
            <a:avLst/>
          </a:prstGeom>
        </p:spPr>
      </p:pic>
      <p:pic>
        <p:nvPicPr>
          <p:cNvPr id="5" name="Picture 4" descr="Screen Shot 2018-03-21 at 5.18.16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66713"/>
            <a:ext cx="3608640" cy="2560320"/>
          </a:xfrm>
          <a:prstGeom prst="rect">
            <a:avLst/>
          </a:prstGeom>
        </p:spPr>
      </p:pic>
      <p:pic>
        <p:nvPicPr>
          <p:cNvPr id="6" name="Picture 5" descr="Screen Shot 2018-03-21 at 5.17.01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6957" y="4161157"/>
            <a:ext cx="3459480" cy="256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227478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Folk Art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37</a:t>
            </a:fld>
            <a:endParaRPr lang="uk-UA"/>
          </a:p>
        </p:txBody>
      </p:sp>
      <p:pic>
        <p:nvPicPr>
          <p:cNvPr id="5" name="Picture 4" descr="Screen Shot 2018-03-21 at 5.20.2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606677"/>
            <a:ext cx="2911021" cy="3931920"/>
          </a:xfrm>
          <a:prstGeom prst="rect">
            <a:avLst/>
          </a:prstGeom>
        </p:spPr>
      </p:pic>
      <p:pic>
        <p:nvPicPr>
          <p:cNvPr id="7" name="Picture 6" descr="Screen Shot 2018-03-21 at 5.18.33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207" y="1905000"/>
            <a:ext cx="3247289" cy="4389120"/>
          </a:xfrm>
          <a:prstGeom prst="rect">
            <a:avLst/>
          </a:prstGeom>
        </p:spPr>
      </p:pic>
      <p:pic>
        <p:nvPicPr>
          <p:cNvPr id="8" name="Picture 7" descr="Screen Shot 2018-03-21 at 5.20.02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847" y="3343277"/>
            <a:ext cx="1861360" cy="256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780822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500-year-old city </a:t>
            </a:r>
            <a:r>
              <a:rPr lang="mr-IN" dirty="0" smtClean="0"/>
              <a:t>–</a:t>
            </a:r>
            <a:r>
              <a:rPr lang="en-US" dirty="0" smtClean="0"/>
              <a:t> UNESCO site </a:t>
            </a:r>
            <a:r>
              <a:rPr lang="mr-IN" dirty="0" smtClean="0"/>
              <a:t>–</a:t>
            </a:r>
            <a:r>
              <a:rPr lang="en-US" dirty="0" smtClean="0"/>
              <a:t> needs repair?</a:t>
            </a:r>
            <a:endParaRPr dirty="0"/>
          </a:p>
        </p:txBody>
      </p:sp>
      <p:sp>
        <p:nvSpPr>
          <p:cNvPr id="167" name="Tex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38</a:t>
            </a:fld>
            <a:endParaRPr/>
          </a:p>
        </p:txBody>
      </p:sp>
      <p:pic>
        <p:nvPicPr>
          <p:cNvPr id="2" name="Picture 1" descr="Screen Shot 2018-03-21 at 5.24.3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63303"/>
            <a:ext cx="2330622" cy="3200400"/>
          </a:xfrm>
          <a:prstGeom prst="rect">
            <a:avLst/>
          </a:prstGeom>
        </p:spPr>
      </p:pic>
      <p:pic>
        <p:nvPicPr>
          <p:cNvPr id="3" name="Picture 2" descr="Screen Shot 2018-03-21 at 5.21.00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561" y="2258390"/>
            <a:ext cx="1920239" cy="2608261"/>
          </a:xfrm>
          <a:prstGeom prst="rect">
            <a:avLst/>
          </a:prstGeom>
        </p:spPr>
      </p:pic>
      <p:pic>
        <p:nvPicPr>
          <p:cNvPr id="7" name="Picture 6" descr="Screen Shot 2018-03-21 at 5.49.11 PM.pn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7822" y="2679147"/>
            <a:ext cx="3931920" cy="330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06903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Preservationist Hero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Eusebio</a:t>
            </a:r>
            <a:r>
              <a:rPr lang="en-US" dirty="0" smtClean="0"/>
              <a:t> Leal Spengler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39</a:t>
            </a:fld>
            <a:endParaRPr lang="uk-UA"/>
          </a:p>
        </p:txBody>
      </p:sp>
      <p:pic>
        <p:nvPicPr>
          <p:cNvPr id="5" name="Picture 4" descr="Screen Shot 2018-05-15 at 5.49.16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39" r="9040"/>
          <a:stretch/>
        </p:blipFill>
        <p:spPr>
          <a:xfrm>
            <a:off x="5212080" y="1058390"/>
            <a:ext cx="3474720" cy="2707416"/>
          </a:xfrm>
          <a:prstGeom prst="rect">
            <a:avLst/>
          </a:prstGeom>
        </p:spPr>
      </p:pic>
      <p:pic>
        <p:nvPicPr>
          <p:cNvPr id="6" name="Picture 5" descr="IMG_2262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9" r="10820" b="7682"/>
          <a:stretch/>
        </p:blipFill>
        <p:spPr>
          <a:xfrm>
            <a:off x="457200" y="1687110"/>
            <a:ext cx="4754880" cy="4646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845312"/>
      </p:ext>
    </p:extLst>
  </p:cSld>
  <p:clrMapOvr>
    <a:masterClrMapping/>
  </p:clrMapOvr>
  <p:transition xmlns:p14="http://schemas.microsoft.com/office/powerpoint/2010/main"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First Impressions</a:t>
            </a:r>
            <a:endParaRPr dirty="0">
              <a:solidFill>
                <a:srgbClr val="FFFF00"/>
              </a:solidFill>
            </a:endParaRPr>
          </a:p>
        </p:txBody>
      </p:sp>
      <p:sp>
        <p:nvSpPr>
          <p:cNvPr id="33" name="Tex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3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513408" y="6422492"/>
            <a:ext cx="213184" cy="29898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  <p:pic>
        <p:nvPicPr>
          <p:cNvPr id="35" name="Picture 3" descr="Picture 3"/>
          <p:cNvPicPr>
            <a:picLocks noChangeAspect="1"/>
          </p:cNvPicPr>
          <p:nvPr/>
        </p:nvPicPr>
        <p:blipFill rotWithShape="1">
          <a:blip r:embed="rId3">
            <a:extLst/>
          </a:blip>
          <a:srcRect r="5022" b="13768"/>
          <a:stretch/>
        </p:blipFill>
        <p:spPr>
          <a:xfrm>
            <a:off x="139665" y="1905000"/>
            <a:ext cx="3485322" cy="2523217"/>
          </a:xfrm>
          <a:prstGeom prst="rect">
            <a:avLst/>
          </a:prstGeom>
          <a:ln w="12700">
            <a:miter lim="400000"/>
          </a:ln>
        </p:spPr>
      </p:pic>
      <p:pic>
        <p:nvPicPr>
          <p:cNvPr id="36" name="Picture 4" descr="Picture 4"/>
          <p:cNvPicPr>
            <a:picLocks noChangeAspect="1"/>
          </p:cNvPicPr>
          <p:nvPr/>
        </p:nvPicPr>
        <p:blipFill>
          <a:blip r:embed="rId4">
            <a:extLst/>
          </a:blip>
          <a:srcRect r="13570"/>
          <a:stretch>
            <a:fillRect/>
          </a:stretch>
        </p:blipFill>
        <p:spPr>
          <a:xfrm>
            <a:off x="5065910" y="699910"/>
            <a:ext cx="3620890" cy="2926081"/>
          </a:xfrm>
          <a:prstGeom prst="rect">
            <a:avLst/>
          </a:prstGeom>
          <a:ln w="12700">
            <a:miter lim="400000"/>
          </a:ln>
        </p:spPr>
      </p:pic>
      <p:pic>
        <p:nvPicPr>
          <p:cNvPr id="37" name="Picture 5" descr="Picture 5"/>
          <p:cNvPicPr>
            <a:picLocks noChangeAspect="1"/>
          </p:cNvPicPr>
          <p:nvPr/>
        </p:nvPicPr>
        <p:blipFill>
          <a:blip r:embed="rId5">
            <a:extLst/>
          </a:blip>
          <a:srcRect b="23611"/>
          <a:stretch>
            <a:fillRect/>
          </a:stretch>
        </p:blipFill>
        <p:spPr>
          <a:xfrm>
            <a:off x="457200" y="4583045"/>
            <a:ext cx="4468373" cy="2004060"/>
          </a:xfrm>
          <a:prstGeom prst="rect">
            <a:avLst/>
          </a:prstGeom>
          <a:ln w="12700">
            <a:miter lim="400000"/>
          </a:ln>
        </p:spPr>
      </p:pic>
      <p:pic>
        <p:nvPicPr>
          <p:cNvPr id="38" name="Picture 6" descr="Picture 6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179016" y="4252596"/>
            <a:ext cx="3507784" cy="2468881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 descr="IMG_1687.JPG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9" t="8937" r="39191"/>
          <a:stretch/>
        </p:blipFill>
        <p:spPr>
          <a:xfrm rot="5400000">
            <a:off x="3329233" y="2733262"/>
            <a:ext cx="1617869" cy="2081697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Monuments</a:t>
            </a:r>
            <a:endParaRPr dirty="0"/>
          </a:p>
        </p:txBody>
      </p:sp>
      <p:sp>
        <p:nvSpPr>
          <p:cNvPr id="163" name="Tex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40</a:t>
            </a:fld>
            <a:endParaRPr/>
          </a:p>
        </p:txBody>
      </p:sp>
      <p:pic>
        <p:nvPicPr>
          <p:cNvPr id="2" name="Picture 1" descr="Screen Shot 2018-03-21 at 5.21.1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48" y="2923427"/>
            <a:ext cx="2360715" cy="3200400"/>
          </a:xfrm>
          <a:prstGeom prst="rect">
            <a:avLst/>
          </a:prstGeom>
        </p:spPr>
      </p:pic>
      <p:pic>
        <p:nvPicPr>
          <p:cNvPr id="6" name="Picture 5" descr="Screen Shot 2018-03-21 at 5.23.14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948"/>
          <a:stretch/>
        </p:blipFill>
        <p:spPr>
          <a:xfrm>
            <a:off x="6238871" y="3276600"/>
            <a:ext cx="2450190" cy="2511685"/>
          </a:xfrm>
          <a:prstGeom prst="rect">
            <a:avLst/>
          </a:prstGeom>
        </p:spPr>
      </p:pic>
      <p:pic>
        <p:nvPicPr>
          <p:cNvPr id="7" name="Picture 6" descr="IMG_1661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268"/>
          <a:stretch/>
        </p:blipFill>
        <p:spPr>
          <a:xfrm rot="5400000">
            <a:off x="3170581" y="4140338"/>
            <a:ext cx="2696817" cy="2743200"/>
          </a:xfrm>
          <a:prstGeom prst="rect">
            <a:avLst/>
          </a:prstGeom>
        </p:spPr>
      </p:pic>
      <p:pic>
        <p:nvPicPr>
          <p:cNvPr id="8" name="Picture 7" descr="Screen Shot 2018-03-21 at 5.44.26 PM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7" t="22201" b="653"/>
          <a:stretch/>
        </p:blipFill>
        <p:spPr>
          <a:xfrm>
            <a:off x="3147389" y="1905000"/>
            <a:ext cx="2990975" cy="2130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067362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Salaries in Cuba are low, but …</a:t>
            </a:r>
          </a:p>
        </p:txBody>
      </p:sp>
      <p:sp>
        <p:nvSpPr>
          <p:cNvPr id="205" name="Tex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FFFF00"/>
                </a:solidFill>
                <a:latin typeface="PT Sans"/>
                <a:ea typeface="PT Sans"/>
                <a:cs typeface="PT Sans"/>
                <a:sym typeface="PT Sans"/>
              </a:defRPr>
            </a:pPr>
            <a:r>
              <a:rPr dirty="0"/>
              <a:t>Free food allowances </a:t>
            </a:r>
          </a:p>
          <a:p>
            <a:pPr>
              <a:defRPr>
                <a:solidFill>
                  <a:srgbClr val="FFFF00"/>
                </a:solidFill>
                <a:latin typeface="PT Sans"/>
                <a:ea typeface="PT Sans"/>
                <a:cs typeface="PT Sans"/>
                <a:sym typeface="PT Sans"/>
              </a:defRPr>
            </a:pPr>
            <a:r>
              <a:rPr dirty="0"/>
              <a:t>Purchase additional staples at cost</a:t>
            </a:r>
            <a:endParaRPr sz="2400" dirty="0"/>
          </a:p>
          <a:p>
            <a:pPr>
              <a:defRPr>
                <a:solidFill>
                  <a:srgbClr val="FFFF00"/>
                </a:solidFill>
                <a:latin typeface="PT Sans"/>
                <a:ea typeface="PT Sans"/>
                <a:cs typeface="PT Sans"/>
                <a:sym typeface="PT Sans"/>
              </a:defRPr>
            </a:pPr>
            <a:r>
              <a:rPr dirty="0"/>
              <a:t>Utilities are highly subsidized - about $2.</a:t>
            </a:r>
            <a:endParaRPr sz="2000" dirty="0"/>
          </a:p>
          <a:p>
            <a:pPr>
              <a:defRPr>
                <a:solidFill>
                  <a:srgbClr val="FFFF00"/>
                </a:solidFill>
                <a:latin typeface="PT Sans"/>
                <a:ea typeface="PT Sans"/>
                <a:cs typeface="PT Sans"/>
                <a:sym typeface="PT Sans"/>
              </a:defRPr>
            </a:pPr>
            <a:r>
              <a:rPr dirty="0"/>
              <a:t>Medical coverage is free</a:t>
            </a:r>
          </a:p>
          <a:p>
            <a:pPr>
              <a:defRPr>
                <a:solidFill>
                  <a:srgbClr val="FFFF00"/>
                </a:solidFill>
                <a:latin typeface="PT Sans"/>
                <a:ea typeface="PT Sans"/>
                <a:cs typeface="PT Sans"/>
                <a:sym typeface="PT Sans"/>
              </a:defRPr>
            </a:pPr>
            <a:r>
              <a:rPr dirty="0"/>
              <a:t>Education is </a:t>
            </a:r>
            <a:r>
              <a:rPr dirty="0" smtClean="0"/>
              <a:t>free</a:t>
            </a:r>
            <a:endParaRPr dirty="0"/>
          </a:p>
          <a:p>
            <a:pPr>
              <a:defRPr>
                <a:solidFill>
                  <a:srgbClr val="FFFF00"/>
                </a:solidFill>
                <a:latin typeface="PT Sans"/>
                <a:ea typeface="PT Sans"/>
                <a:cs typeface="PT Sans"/>
                <a:sym typeface="PT Sans"/>
              </a:defRPr>
            </a:pPr>
            <a:r>
              <a:rPr dirty="0"/>
              <a:t>Rent controlled </a:t>
            </a:r>
          </a:p>
          <a:p>
            <a:pPr>
              <a:defRPr>
                <a:solidFill>
                  <a:srgbClr val="FFFF00"/>
                </a:solidFill>
                <a:latin typeface="PT Sans"/>
                <a:ea typeface="PT Sans"/>
                <a:cs typeface="PT Sans"/>
                <a:sym typeface="PT Sans"/>
              </a:defRPr>
            </a:pPr>
            <a:r>
              <a:rPr dirty="0"/>
              <a:t>Most Cubans own their own homes.</a:t>
            </a:r>
          </a:p>
        </p:txBody>
      </p:sp>
      <p:sp>
        <p:nvSpPr>
          <p:cNvPr id="20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41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Salaries in Cuba are low, but …</a:t>
            </a:r>
          </a:p>
        </p:txBody>
      </p:sp>
      <p:sp>
        <p:nvSpPr>
          <p:cNvPr id="211" name="Tex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FFFF00"/>
                </a:solidFill>
                <a:latin typeface="PT Sans"/>
                <a:ea typeface="PT Sans"/>
                <a:cs typeface="PT Sans"/>
                <a:sym typeface="PT Sans"/>
              </a:defRPr>
            </a:pPr>
            <a:r>
              <a:rPr dirty="0"/>
              <a:t>Gasoline is sold </a:t>
            </a:r>
            <a:r>
              <a:rPr dirty="0" smtClean="0"/>
              <a:t>a</a:t>
            </a:r>
            <a:r>
              <a:rPr lang="en-US" dirty="0" smtClean="0"/>
              <a:t>t</a:t>
            </a:r>
            <a:r>
              <a:rPr dirty="0" smtClean="0"/>
              <a:t> </a:t>
            </a:r>
            <a:r>
              <a:rPr dirty="0"/>
              <a:t>subsidized costs.</a:t>
            </a:r>
            <a:endParaRPr sz="2400" dirty="0"/>
          </a:p>
          <a:p>
            <a:pPr>
              <a:defRPr>
                <a:solidFill>
                  <a:srgbClr val="FFFF00"/>
                </a:solidFill>
                <a:latin typeface="PT Sans"/>
                <a:ea typeface="PT Sans"/>
                <a:cs typeface="PT Sans"/>
                <a:sym typeface="PT Sans"/>
              </a:defRPr>
            </a:pPr>
            <a:r>
              <a:rPr dirty="0"/>
              <a:t>No property taxes</a:t>
            </a:r>
          </a:p>
          <a:p>
            <a:pPr>
              <a:defRPr>
                <a:solidFill>
                  <a:srgbClr val="FFFF00"/>
                </a:solidFill>
                <a:latin typeface="PT Sans"/>
                <a:ea typeface="PT Sans"/>
                <a:cs typeface="PT Sans"/>
                <a:sym typeface="PT Sans"/>
              </a:defRPr>
            </a:pPr>
            <a:r>
              <a:rPr dirty="0"/>
              <a:t>No taxes on goods and </a:t>
            </a:r>
            <a:r>
              <a:rPr dirty="0" smtClean="0"/>
              <a:t>services</a:t>
            </a:r>
            <a:endParaRPr lang="en-US" dirty="0" smtClean="0"/>
          </a:p>
          <a:p>
            <a:pPr>
              <a:defRPr>
                <a:solidFill>
                  <a:srgbClr val="FFFF00"/>
                </a:solidFill>
                <a:latin typeface="PT Sans"/>
                <a:ea typeface="PT Sans"/>
                <a:cs typeface="PT Sans"/>
                <a:sym typeface="PT Sans"/>
              </a:defRPr>
            </a:pPr>
            <a:r>
              <a:rPr lang="en-US" dirty="0"/>
              <a:t>Beer, alcohol, food is near or at cost</a:t>
            </a:r>
          </a:p>
          <a:p>
            <a:pPr marL="40640" indent="0">
              <a:buNone/>
              <a:defRPr>
                <a:solidFill>
                  <a:srgbClr val="FFFF00"/>
                </a:solidFill>
                <a:latin typeface="PT Sans"/>
                <a:ea typeface="PT Sans"/>
                <a:cs typeface="PT Sans"/>
                <a:sym typeface="PT Sans"/>
              </a:defRPr>
            </a:pPr>
            <a:endParaRPr dirty="0"/>
          </a:p>
        </p:txBody>
      </p:sp>
      <p:sp>
        <p:nvSpPr>
          <p:cNvPr id="21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42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Incentives to work?</a:t>
            </a:r>
          </a:p>
        </p:txBody>
      </p:sp>
      <p:sp>
        <p:nvSpPr>
          <p:cNvPr id="219" name="Tex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FFFF00"/>
                </a:solidFill>
              </a:defRPr>
            </a:pPr>
            <a:r>
              <a:rPr dirty="0"/>
              <a:t>Can add to income in cities, towns</a:t>
            </a:r>
          </a:p>
          <a:p>
            <a:pPr marL="783590" lvl="1" indent="-285750">
              <a:spcBef>
                <a:spcPts val="600"/>
              </a:spcBef>
              <a:buClr>
                <a:srgbClr val="FFFFFF"/>
              </a:buClr>
              <a:defRPr sz="2800"/>
            </a:pPr>
            <a:r>
              <a:rPr dirty="0"/>
              <a:t>Restaurant in houses</a:t>
            </a:r>
          </a:p>
          <a:p>
            <a:pPr marL="783590" lvl="1" indent="-285750">
              <a:spcBef>
                <a:spcPts val="600"/>
              </a:spcBef>
              <a:buClr>
                <a:srgbClr val="FFFFFF"/>
              </a:buClr>
              <a:defRPr sz="2800"/>
            </a:pPr>
            <a:r>
              <a:rPr dirty="0"/>
              <a:t>Rent out rooms</a:t>
            </a:r>
          </a:p>
          <a:p>
            <a:pPr marL="783590" lvl="1" indent="-285750">
              <a:spcBef>
                <a:spcPts val="600"/>
              </a:spcBef>
              <a:buClr>
                <a:srgbClr val="FFFFFF"/>
              </a:buClr>
              <a:defRPr sz="2800"/>
            </a:pPr>
            <a:r>
              <a:rPr dirty="0"/>
              <a:t>Tourism</a:t>
            </a:r>
          </a:p>
          <a:p>
            <a:pPr marL="783590" lvl="1" indent="-285750">
              <a:spcBef>
                <a:spcPts val="600"/>
              </a:spcBef>
              <a:buClr>
                <a:srgbClr val="FFFFFF"/>
              </a:buClr>
              <a:defRPr sz="2800"/>
            </a:pPr>
            <a:r>
              <a:rPr dirty="0"/>
              <a:t>Gig economy</a:t>
            </a:r>
          </a:p>
          <a:p>
            <a:r>
              <a:rPr dirty="0"/>
              <a:t>Firms hiring Cubans pay the government, which pays the employee in pesos</a:t>
            </a:r>
          </a:p>
        </p:txBody>
      </p:sp>
      <p:sp>
        <p:nvSpPr>
          <p:cNvPr id="22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43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/>
            <a:r>
              <a:rPr dirty="0">
                <a:solidFill>
                  <a:srgbClr val="FFFF00"/>
                </a:solidFill>
              </a:rPr>
              <a:t>Beyond Havana</a:t>
            </a:r>
          </a:p>
        </p:txBody>
      </p:sp>
      <p:sp>
        <p:nvSpPr>
          <p:cNvPr id="223" name="Tex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FFFF00"/>
                </a:solidFill>
              </a:defRPr>
            </a:pPr>
            <a:r>
              <a:rPr dirty="0"/>
              <a:t>Not much opportunity </a:t>
            </a:r>
            <a:r>
              <a:rPr lang="en-US" dirty="0" smtClean="0"/>
              <a:t>to increase salary </a:t>
            </a:r>
            <a:r>
              <a:rPr dirty="0" smtClean="0"/>
              <a:t>in </a:t>
            </a:r>
            <a:r>
              <a:rPr dirty="0"/>
              <a:t>rural areas</a:t>
            </a:r>
          </a:p>
          <a:p>
            <a:r>
              <a:rPr dirty="0"/>
              <a:t>Mostly agricultural</a:t>
            </a:r>
          </a:p>
          <a:p>
            <a:r>
              <a:rPr dirty="0"/>
              <a:t>Little opportunity for tourism and </a:t>
            </a:r>
            <a:r>
              <a:rPr dirty="0" smtClean="0"/>
              <a:t>CUC</a:t>
            </a:r>
            <a:endParaRPr dirty="0"/>
          </a:p>
        </p:txBody>
      </p:sp>
      <p:sp>
        <p:nvSpPr>
          <p:cNvPr id="22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44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Rural Cuba</a:t>
            </a:r>
            <a:endParaRPr dirty="0"/>
          </a:p>
        </p:txBody>
      </p:sp>
      <p:sp>
        <p:nvSpPr>
          <p:cNvPr id="227" name="Tex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2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45</a:t>
            </a:fld>
            <a:endParaRPr/>
          </a:p>
        </p:txBody>
      </p:sp>
      <p:pic>
        <p:nvPicPr>
          <p:cNvPr id="230" name="Picture 6" descr="Picture 6"/>
          <p:cNvPicPr>
            <a:picLocks noChangeAspect="1"/>
          </p:cNvPicPr>
          <p:nvPr/>
        </p:nvPicPr>
        <p:blipFill rotWithShape="1">
          <a:blip r:embed="rId3">
            <a:extLst/>
          </a:blip>
          <a:srcRect t="14721"/>
          <a:stretch/>
        </p:blipFill>
        <p:spPr>
          <a:xfrm>
            <a:off x="2427919" y="4648198"/>
            <a:ext cx="3873500" cy="22098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31" name="Picture 8" descr="Picture 8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57200" y="1905000"/>
            <a:ext cx="3670661" cy="2743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9" name="Picture 5" descr="Picture 5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756151" y="1904999"/>
            <a:ext cx="4076213" cy="2743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A Typical Town: </a:t>
            </a:r>
            <a:r>
              <a:rPr dirty="0" smtClean="0"/>
              <a:t>Cienfuegos</a:t>
            </a:r>
            <a:endParaRPr dirty="0"/>
          </a:p>
        </p:txBody>
      </p:sp>
      <p:sp>
        <p:nvSpPr>
          <p:cNvPr id="236" name="Tex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3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46</a:t>
            </a:fld>
            <a:endParaRPr/>
          </a:p>
        </p:txBody>
      </p:sp>
      <p:pic>
        <p:nvPicPr>
          <p:cNvPr id="238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8350" y="2004506"/>
            <a:ext cx="3130550" cy="3141021"/>
          </a:xfrm>
          <a:prstGeom prst="rect">
            <a:avLst/>
          </a:prstGeom>
          <a:ln w="12700">
            <a:miter lim="400000"/>
          </a:ln>
        </p:spPr>
      </p:pic>
      <p:pic>
        <p:nvPicPr>
          <p:cNvPr id="239" name="Picture 4" descr="Picture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822700" y="2004506"/>
            <a:ext cx="4864100" cy="2719892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Picture 5" descr="Picture 5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987800" y="4858632"/>
            <a:ext cx="3327400" cy="187236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/>
            <a:r>
              <a:rPr dirty="0">
                <a:solidFill>
                  <a:srgbClr val="FFFF00"/>
                </a:solidFill>
              </a:rPr>
              <a:t>The Future</a:t>
            </a:r>
          </a:p>
        </p:txBody>
      </p:sp>
      <p:sp>
        <p:nvSpPr>
          <p:cNvPr id="245" name="Tex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47</a:t>
            </a:fld>
            <a:endParaRPr/>
          </a:p>
        </p:txBody>
      </p:sp>
      <p:pic>
        <p:nvPicPr>
          <p:cNvPr id="247" name="Picture 6" descr="Picture 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64819" y="1905000"/>
            <a:ext cx="8301678" cy="4622800"/>
          </a:xfrm>
          <a:prstGeom prst="rect">
            <a:avLst/>
          </a:prstGeom>
          <a:ln w="12700">
            <a:miter lim="400000"/>
          </a:ln>
        </p:spPr>
      </p:pic>
      <p:sp>
        <p:nvSpPr>
          <p:cNvPr id="248" name="Straight Connector 4"/>
          <p:cNvSpPr/>
          <p:nvPr/>
        </p:nvSpPr>
        <p:spPr>
          <a:xfrm flipH="1">
            <a:off x="3703321" y="2360295"/>
            <a:ext cx="439420" cy="645161"/>
          </a:xfrm>
          <a:prstGeom prst="line">
            <a:avLst/>
          </a:prstGeom>
          <a:ln w="57150">
            <a:solidFill>
              <a:srgbClr val="FF6600"/>
            </a:solidFill>
            <a:headEnd type="triangle"/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49" name="Straight Connector 7"/>
          <p:cNvSpPr/>
          <p:nvPr/>
        </p:nvSpPr>
        <p:spPr>
          <a:xfrm>
            <a:off x="4942518" y="3538875"/>
            <a:ext cx="1102682" cy="2074525"/>
          </a:xfrm>
          <a:prstGeom prst="line">
            <a:avLst/>
          </a:prstGeom>
          <a:ln w="19050">
            <a:solidFill>
              <a:srgbClr val="FFFFFF"/>
            </a:solidFill>
            <a:prstDash val="dash"/>
            <a:headEnd type="triangle"/>
            <a:tailEnd type="triangle"/>
          </a:ln>
        </p:spPr>
        <p:txBody>
          <a:bodyPr lIns="45718" tIns="45718" rIns="45718" bIns="45718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50" name="Rectangle 9"/>
          <p:cNvSpPr txBox="1"/>
          <p:nvPr/>
        </p:nvSpPr>
        <p:spPr>
          <a:xfrm>
            <a:off x="5867489" y="4000500"/>
            <a:ext cx="533221" cy="916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5400" b="1">
                <a:ln w="12700">
                  <a:solidFill>
                    <a:srgbClr val="DBDEE1"/>
                  </a:solidFill>
                </a:ln>
                <a:solidFill>
                  <a:srgbClr val="7F8389"/>
                </a:solidFill>
                <a:effectLst>
                  <a:outerShdw blurRad="38100" dist="20320" dir="1800000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t>?</a:t>
            </a:r>
          </a:p>
        </p:txBody>
      </p:sp>
      <p:sp>
        <p:nvSpPr>
          <p:cNvPr id="251" name="TextBox 12"/>
          <p:cNvSpPr txBox="1"/>
          <p:nvPr/>
        </p:nvSpPr>
        <p:spPr>
          <a:xfrm>
            <a:off x="3200400" y="2203449"/>
            <a:ext cx="386529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600"/>
            </a:lvl1pPr>
          </a:lstStyle>
          <a:p>
            <a:r>
              <a:t>!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Connections with Cuban-Americans are strengthening parishes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48</a:t>
            </a:fld>
            <a:endParaRPr lang="uk-UA"/>
          </a:p>
        </p:txBody>
      </p:sp>
      <p:pic>
        <p:nvPicPr>
          <p:cNvPr id="5" name="Picture 4" descr="Screen Shot 2018-04-17 at 3.41.0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312" y="2201340"/>
            <a:ext cx="6400800" cy="422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70384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Cooperation !</a:t>
            </a:r>
            <a:endParaRPr dirty="0"/>
          </a:p>
        </p:txBody>
      </p:sp>
      <p:sp>
        <p:nvSpPr>
          <p:cNvPr id="261" name="Tex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6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49</a:t>
            </a:fld>
            <a:endParaRPr/>
          </a:p>
        </p:txBody>
      </p:sp>
      <p:pic>
        <p:nvPicPr>
          <p:cNvPr id="263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44550" y="1371600"/>
            <a:ext cx="7340190" cy="53467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Terminal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5</a:t>
            </a:fld>
            <a:endParaRPr lang="uk-UA"/>
          </a:p>
        </p:txBody>
      </p:sp>
      <p:pic>
        <p:nvPicPr>
          <p:cNvPr id="5" name="Picture 4" descr="IMG_1624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165" y="1235077"/>
            <a:ext cx="4114800" cy="5486400"/>
          </a:xfrm>
          <a:prstGeom prst="rect">
            <a:avLst/>
          </a:prstGeom>
        </p:spPr>
      </p:pic>
      <p:pic>
        <p:nvPicPr>
          <p:cNvPr id="6" name="Picture 4" descr="Picture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57200" y="2006600"/>
            <a:ext cx="3986374" cy="32004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924849849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Two Familiar Faces, a new one</a:t>
            </a:r>
            <a:endParaRPr dirty="0"/>
          </a:p>
        </p:txBody>
      </p:sp>
      <p:sp>
        <p:nvSpPr>
          <p:cNvPr id="9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50</a:t>
            </a:fld>
            <a:endParaRPr/>
          </a:p>
        </p:txBody>
      </p:sp>
      <p:pic>
        <p:nvPicPr>
          <p:cNvPr id="97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7200" y="1905000"/>
            <a:ext cx="2768600" cy="3568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8" name="Picture 4" descr="Picture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324140" y="1854200"/>
            <a:ext cx="2492676" cy="36195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Picture 8" descr="Screen Shot 2018-04-18 at 6.27.32 PM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9" t="-6237" r="9113" b="27720"/>
          <a:stretch/>
        </p:blipFill>
        <p:spPr>
          <a:xfrm>
            <a:off x="5910936" y="1578673"/>
            <a:ext cx="2630213" cy="4108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096080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Leave Cuba with a Smile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51</a:t>
            </a:fld>
            <a:endParaRPr lang="uk-UA"/>
          </a:p>
        </p:txBody>
      </p:sp>
      <p:pic>
        <p:nvPicPr>
          <p:cNvPr id="5" name="Picture 4" descr="Screen Shot 2018-03-21 at 5.20.4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765" y="1912241"/>
            <a:ext cx="6118814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995031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8" name="Shape 188"/>
          <p:cNvGrpSpPr/>
          <p:nvPr/>
        </p:nvGrpSpPr>
        <p:grpSpPr>
          <a:xfrm>
            <a:off x="285749" y="2803525"/>
            <a:ext cx="2" cy="3035301"/>
            <a:chOff x="0" y="0"/>
            <a:chExt cx="0" cy="3035300"/>
          </a:xfrm>
        </p:grpSpPr>
        <p:sp>
          <p:nvSpPr>
            <p:cNvPr id="276" name="Line"/>
            <p:cNvSpPr/>
            <p:nvPr/>
          </p:nvSpPr>
          <p:spPr>
            <a:xfrm flipH="1">
              <a:off x="-1" y="0"/>
              <a:ext cx="2" cy="3035301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77" name="Line"/>
            <p:cNvSpPr/>
            <p:nvPr/>
          </p:nvSpPr>
          <p:spPr>
            <a:xfrm flipV="1">
              <a:off x="0" y="0"/>
              <a:ext cx="1" cy="3035301"/>
            </a:xfrm>
            <a:prstGeom prst="line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279" name="Shape 189"/>
          <p:cNvSpPr txBox="1">
            <a:spLocks noGrp="1"/>
          </p:cNvSpPr>
          <p:nvPr>
            <p:ph type="title"/>
          </p:nvPr>
        </p:nvSpPr>
        <p:spPr>
          <a:xfrm>
            <a:off x="685800" y="2008620"/>
            <a:ext cx="7772400" cy="1431925"/>
          </a:xfrm>
          <a:prstGeom prst="rect">
            <a:avLst/>
          </a:prstGeom>
        </p:spPr>
        <p:txBody>
          <a:bodyPr anchor="b"/>
          <a:lstStyle>
            <a:lvl1pPr algn="ctr">
              <a:defRPr>
                <a:effectLst>
                  <a:outerShdw blurRad="12700" dist="25400" dir="2700000" rotWithShape="0">
                    <a:srgbClr val="000000"/>
                  </a:outerShdw>
                </a:effectLst>
              </a:defRPr>
            </a:lvl1pPr>
          </a:lstStyle>
          <a:p>
            <a:r>
              <a:rPr dirty="0"/>
              <a:t>Thank You!</a:t>
            </a:r>
          </a:p>
        </p:txBody>
      </p:sp>
      <p:sp>
        <p:nvSpPr>
          <p:cNvPr id="28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52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Maps.me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53</a:t>
            </a:fld>
            <a:endParaRPr lang="uk-UA"/>
          </a:p>
        </p:txBody>
      </p:sp>
      <p:pic>
        <p:nvPicPr>
          <p:cNvPr id="5" name="Picture 4" descr="Image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189" y="451171"/>
            <a:ext cx="38556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041842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Cuba is in the Caribbean</a:t>
            </a:r>
            <a:endParaRPr dirty="0"/>
          </a:p>
        </p:txBody>
      </p:sp>
      <p:sp>
        <p:nvSpPr>
          <p:cNvPr id="47" name="Tex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513408" y="6422492"/>
            <a:ext cx="213184" cy="29898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/>
          </a:p>
        </p:txBody>
      </p:sp>
      <p:pic>
        <p:nvPicPr>
          <p:cNvPr id="49" name="Picture 6" descr="Picture 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7200" y="2149477"/>
            <a:ext cx="8210452" cy="4572000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Decagon 5"/>
          <p:cNvSpPr/>
          <p:nvPr/>
        </p:nvSpPr>
        <p:spPr>
          <a:xfrm>
            <a:off x="4239707" y="3226043"/>
            <a:ext cx="503519" cy="521908"/>
          </a:xfrm>
          <a:prstGeom prst="decagon">
            <a:avLst/>
          </a:prstGeom>
          <a:solidFill>
            <a:srgbClr val="FF0000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Currents: surface, wind, local, deep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7</a:t>
            </a:fld>
            <a:endParaRPr lang="uk-UA"/>
          </a:p>
        </p:txBody>
      </p:sp>
      <p:pic>
        <p:nvPicPr>
          <p:cNvPr id="5" name="image.jpg" descr="image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7200" y="1712655"/>
            <a:ext cx="8229600" cy="4114802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Shape 39"/>
          <p:cNvSpPr txBox="1">
            <a:spLocks noGrp="1"/>
          </p:cNvSpPr>
          <p:nvPr>
            <p:ph type="body" idx="1"/>
          </p:nvPr>
        </p:nvSpPr>
        <p:spPr>
          <a:xfrm>
            <a:off x="689713" y="5827457"/>
            <a:ext cx="8229600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100"/>
              </a:spcBef>
              <a:defRPr>
                <a:solidFill>
                  <a:srgbClr val="FFFFFF"/>
                </a:solidFill>
              </a:defRPr>
            </a:lvl1pPr>
          </a:lstStyle>
          <a:p>
            <a:pPr marL="40640" indent="0">
              <a:buNone/>
            </a:pPr>
            <a:r>
              <a:rPr sz="2400" dirty="0"/>
              <a:t>Source: www.uwsp.edu/geo/faculty/ritter</a:t>
            </a:r>
          </a:p>
        </p:txBody>
      </p:sp>
    </p:spTree>
    <p:extLst>
      <p:ext uri="{BB962C8B-B14F-4D97-AF65-F5344CB8AC3E}">
        <p14:creationId xmlns:p14="http://schemas.microsoft.com/office/powerpoint/2010/main" val="1497034153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Smooth sandy beaches</a:t>
            </a:r>
            <a:endParaRPr dirty="0"/>
          </a:p>
        </p:txBody>
      </p:sp>
      <p:sp>
        <p:nvSpPr>
          <p:cNvPr id="60" name="Text Placeholder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513408" y="6422492"/>
            <a:ext cx="213184" cy="29898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8</a:t>
            </a:fld>
            <a:endParaRPr/>
          </a:p>
        </p:txBody>
      </p:sp>
      <p:pic>
        <p:nvPicPr>
          <p:cNvPr id="62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7200" y="1648273"/>
            <a:ext cx="8229600" cy="520972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Maps.me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9</a:t>
            </a:fld>
            <a:endParaRPr lang="uk-UA"/>
          </a:p>
        </p:txBody>
      </p:sp>
      <p:pic>
        <p:nvPicPr>
          <p:cNvPr id="5" name="Picture 4" descr="Image-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189" y="451171"/>
            <a:ext cx="38556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76013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FFFFFF"/>
      </a:dk1>
      <a:lt1>
        <a:srgbClr val="FF0000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Lucida Grande"/>
        <a:ea typeface="Lucida Grande"/>
        <a:cs typeface="Lucida Grand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40639" indent="40639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FF0000"/>
            </a:solidFill>
            <a:effectLst/>
            <a:uFill>
              <a:solidFill>
                <a:srgbClr val="FFFFFF"/>
              </a:solidFill>
            </a:uFill>
            <a:latin typeface="Tahoma"/>
            <a:ea typeface="Tahoma"/>
            <a:cs typeface="Tahoma"/>
            <a:sym typeface="Taho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40639" indent="40639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FF0000"/>
            </a:solidFill>
            <a:effectLst/>
            <a:uFill>
              <a:solidFill>
                <a:srgbClr val="FFFFFF"/>
              </a:solidFill>
            </a:uFill>
            <a:latin typeface="Tahoma"/>
            <a:ea typeface="Tahoma"/>
            <a:cs typeface="Tahoma"/>
            <a:sym typeface="Taho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Lucida Grande"/>
        <a:ea typeface="Lucida Grande"/>
        <a:cs typeface="Lucida Grand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40639" indent="40639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FF0000"/>
            </a:solidFill>
            <a:effectLst/>
            <a:uFill>
              <a:solidFill>
                <a:srgbClr val="FFFFFF"/>
              </a:solidFill>
            </a:uFill>
            <a:latin typeface="Tahoma"/>
            <a:ea typeface="Tahoma"/>
            <a:cs typeface="Tahoma"/>
            <a:sym typeface="Taho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40639" indent="40639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FF0000"/>
            </a:solidFill>
            <a:effectLst/>
            <a:uFill>
              <a:solidFill>
                <a:srgbClr val="FFFFFF"/>
              </a:solidFill>
            </a:uFill>
            <a:latin typeface="Tahoma"/>
            <a:ea typeface="Tahoma"/>
            <a:cs typeface="Tahoma"/>
            <a:sym typeface="Taho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</TotalTime>
  <Words>981</Words>
  <Application>Microsoft Macintosh PowerPoint</Application>
  <PresentationFormat>On-screen Show (4:3)</PresentationFormat>
  <Paragraphs>212</Paragraphs>
  <Slides>53</Slides>
  <Notes>36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4" baseType="lpstr">
      <vt:lpstr>White</vt:lpstr>
      <vt:lpstr>  Cuba: Crossroads of the Caribbean</vt:lpstr>
      <vt:lpstr>About Ron Leach </vt:lpstr>
      <vt:lpstr>Outline of Presentation</vt:lpstr>
      <vt:lpstr>First Impressions</vt:lpstr>
      <vt:lpstr>The Terminal</vt:lpstr>
      <vt:lpstr>Cuba is in the Caribbean</vt:lpstr>
      <vt:lpstr>Currents: surface, wind, local, deep</vt:lpstr>
      <vt:lpstr>Smooth sandy beaches</vt:lpstr>
      <vt:lpstr>Maps.me</vt:lpstr>
      <vt:lpstr>History of Cuba</vt:lpstr>
      <vt:lpstr>Important Dates in Cuban History</vt:lpstr>
      <vt:lpstr>PowerPoint Presentation</vt:lpstr>
      <vt:lpstr>Napoleon gave up in 1801!</vt:lpstr>
      <vt:lpstr>Cubans were influenced by South American freedom movements </vt:lpstr>
      <vt:lpstr>Jose Marti, Poet, Philosopher, Revolutionary, Cuban hero, Martyr</vt:lpstr>
      <vt:lpstr>Remember the Maine</vt:lpstr>
      <vt:lpstr>An easy transition to independence after the war?</vt:lpstr>
      <vt:lpstr>PowerPoint Presentation</vt:lpstr>
      <vt:lpstr>Batista &amp; the mob, 1953-1958</vt:lpstr>
      <vt:lpstr>Two Familiar Faces, a new one</vt:lpstr>
      <vt:lpstr>Culture </vt:lpstr>
      <vt:lpstr>Great stuff</vt:lpstr>
      <vt:lpstr>Cuba – What We Expect</vt:lpstr>
      <vt:lpstr>How do Cubans deal with economic reality?</vt:lpstr>
      <vt:lpstr>PowerPoint Presentation</vt:lpstr>
      <vt:lpstr>Religion</vt:lpstr>
      <vt:lpstr>Beisbol</vt:lpstr>
      <vt:lpstr>Important Facts About Cuba</vt:lpstr>
      <vt:lpstr>The Terminal</vt:lpstr>
      <vt:lpstr>Cuban Money</vt:lpstr>
      <vt:lpstr>Watch for worthless currency</vt:lpstr>
      <vt:lpstr>Credit Cards?</vt:lpstr>
      <vt:lpstr>Likely Trading Partners</vt:lpstr>
      <vt:lpstr>Internet Cable Connection</vt:lpstr>
      <vt:lpstr>Havana</vt:lpstr>
      <vt:lpstr>Folk Art</vt:lpstr>
      <vt:lpstr>More Folk Art</vt:lpstr>
      <vt:lpstr>500-year-old city – UNESCO site – needs repair?</vt:lpstr>
      <vt:lpstr>A Preservationist Hero – Eusebio Leal Spengler</vt:lpstr>
      <vt:lpstr>Monuments</vt:lpstr>
      <vt:lpstr>Salaries in Cuba are low, but …</vt:lpstr>
      <vt:lpstr>Salaries in Cuba are low, but …</vt:lpstr>
      <vt:lpstr>Incentives to work?</vt:lpstr>
      <vt:lpstr>Beyond Havana</vt:lpstr>
      <vt:lpstr>Rural Cuba</vt:lpstr>
      <vt:lpstr>A Typical Town: Cienfuegos</vt:lpstr>
      <vt:lpstr>The Future</vt:lpstr>
      <vt:lpstr>Connections with Cuban-Americans are strengthening parishes</vt:lpstr>
      <vt:lpstr>Cooperation !</vt:lpstr>
      <vt:lpstr>Two Familiar Faces, a new one</vt:lpstr>
      <vt:lpstr>Leave Cuba with a Smile</vt:lpstr>
      <vt:lpstr>Thank You!</vt:lpstr>
      <vt:lpstr>Maps.me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Cuba: Full of Surprises</dc:title>
  <cp:lastModifiedBy>RONALD LEACH</cp:lastModifiedBy>
  <cp:revision>47</cp:revision>
  <dcterms:modified xsi:type="dcterms:W3CDTF">2018-05-15T22:15:55Z</dcterms:modified>
</cp:coreProperties>
</file>