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  <Override PartName="/ppt/media/image2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3.jpeg" ContentType="image/jpeg"/>
  <Override PartName="/ppt/media/image4.jpeg" ContentType="image/jpeg"/>
  <Override PartName="/ppt/media/image5.jpeg" ContentType="image/jpeg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6.jpeg" ContentType="image/jpeg"/>
  <Override PartName="/ppt/notesSlides/notesSlide13.xml" ContentType="application/vnd.openxmlformats-officedocument.presentationml.notesSlide+xml"/>
  <Override PartName="/ppt/media/image7.jpeg" ContentType="image/jpeg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solidFill>
                <a:srgbClr val="3797C6"/>
              </a:solidFill>
              <a:prstDash val="solid"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rgbClr val="E3E5E8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chemeClr val="accent1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12700" cap="flat">
              <a:solidFill>
                <a:schemeClr val="accent1"/>
              </a:solidFill>
              <a:prstDash val="solid"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>
              <a:satOff val="-3355"/>
              <a:lumOff val="26614"/>
            </a:schemeClr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solidFill>
                <a:srgbClr val="3797C6"/>
              </a:solidFill>
              <a:prstDash val="solid"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0" name="Shape 8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
</file>

<file path=ppt/notesSlides/_rels/notesSlide15.xml.rels><?xml version="1.0" encoding="UTF-8" standalone="yes"?>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cell.com/AJHG/issue?pii=S0002-9297(08)X0004-7" TargetMode="External"/></Relationships>

</file>

<file path=ppt/notesSlides/_rels/notesSlide16.xml.rels><?xml version="1.0" encoding="UTF-8" standalone="yes"?>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
</file>

<file path=ppt/notesSlides/_rels/notesSlide17.xml.rels><?xml version="1.0" encoding="UTF-8" standalone="yes"?>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5" name="Shape 8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/>
            <a:r>
              <a:t>Why me?  I watch most of the same shows and read the same books and have a niece in forensics.  I am an expert on a portion of computer forensics.  I took an adult ed course in forensics.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Shape 15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Justice Scalia:  Forensic evidence is not uniquely immune from the risk of manipulation.”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6" name="Shape 15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Forensic laboratories can be accredited.</a:t>
            </a:r>
          </a:p>
          <a:p>
            <a:pPr/>
            <a:r>
              <a:t>Forensic anthropologists can be “board certified.”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Some discipline-specific organizations have developed standards for forensics degree programs.  Not so much on the US national level as of yet.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5" name="Shape 17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James Watson, Francis Crick, and Rosalind Franklin.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hape 18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255 people exonerated via DNA testing</a:t>
            </a:r>
          </a:p>
          <a:p>
            <a:pPr/>
            <a:r>
              <a:t>17 of the 255 people exonerated spent a combined 187 years on death row.</a:t>
            </a:r>
          </a:p>
          <a:p>
            <a:pPr/>
            <a:r>
              <a:t>Some came within days of scheduled execution.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3" name="Shape 19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Few crimes have usable DNA evidence</a:t>
            </a:r>
          </a:p>
          <a:p>
            <a:pPr/>
            <a:r>
              <a:t>“More than half of the first 250 people exonerated were guilty of erroneous forensic evidence.”</a:t>
            </a:r>
          </a:p>
          <a:p>
            <a:pPr/>
            <a:r>
              <a:t>95% of criminal defendants plead guilty - some can’t access DNA evidence.</a:t>
            </a:r>
          </a:p>
          <a:p>
            <a:pPr/>
            <a:r>
              <a:t>“DNA testing is not immune from error... A Houston crime analyst told a jury that only an identical twin could have the same DNA - wrong analysis.”  </a:t>
            </a:r>
            <a:r>
              <a:rPr sz="1800">
                <a:latin typeface="Arial"/>
                <a:ea typeface="Arial"/>
                <a:cs typeface="Arial"/>
                <a:sym typeface="Arial"/>
              </a:rPr>
              <a:t>The American Journal of Human Genetics, </a:t>
            </a:r>
            <a:r>
              <a:rPr sz="1800" u="sng">
                <a:solidFill>
                  <a:srgbClr val="2D4F32"/>
                </a:solidFill>
                <a:uFill>
                  <a:solidFill>
                    <a:srgbClr val="2D4F32"/>
                  </a:solidFill>
                </a:uFill>
                <a:latin typeface="Arial"/>
                <a:ea typeface="Arial"/>
                <a:cs typeface="Arial"/>
                <a:sym typeface="Arial"/>
                <a:hlinkClick r:id="rId3" invalidUrl="" action="" tgtFrame="" tooltip="" history="1" highlightClick="0" endSnd="0"/>
              </a:rPr>
              <a:t>Volume 82, Issue 3</a:t>
            </a:r>
            <a:r>
              <a:rPr sz="1800">
                <a:latin typeface="Arial"/>
                <a:ea typeface="Arial"/>
                <a:cs typeface="Arial"/>
                <a:sym typeface="Arial"/>
              </a:rPr>
              <a:t>, 763-771, 14 February 2008.  </a:t>
            </a:r>
            <a:r>
              <a:rPr b="1">
                <a:solidFill>
                  <a:srgbClr val="2D4F32"/>
                </a:solidFill>
                <a:latin typeface="Arial"/>
                <a:ea typeface="Arial"/>
                <a:cs typeface="Arial"/>
                <a:sym typeface="Arial"/>
              </a:rPr>
              <a:t>Phenotypically Concordant and Discordant Monozygotic Twins Display Different DNA Copy-Number-Variation Profiles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8" name="Shape 19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 45% of DNA tests that exonerated people, matches of this database identified the real culprits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3" name="Shape 20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Reports describe the matches of </a:t>
            </a:r>
            <a:r>
              <a:rPr b="1"/>
              <a:t>JUNK</a:t>
            </a:r>
            <a:r>
              <a:t> DNA.  Often use probability to describe. 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7" name="Shape 9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Many applicants for college forensics programs</a:t>
            </a:r>
          </a:p>
          <a:p>
            <a:pPr/>
            <a:r>
              <a:t>Many job opportunities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1" name="Shape 10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Many juries used to require confessions for conviction (“Perry Mason Syndrome”)</a:t>
            </a:r>
          </a:p>
          <a:p>
            <a:pPr/>
            <a:r>
              <a:t>Now they need forensics evidence, especially DNA.</a:t>
            </a:r>
          </a:p>
          <a:p>
            <a:pPr/>
            <a:r>
              <a:t>Expert witnesses: have more knowledge than a typical layperson, testimony can explain the science.  Experience, education, credentials, publications matter.  Accepted by opposition.</a:t>
            </a:r>
          </a:p>
          <a:p>
            <a:pPr/>
          </a:p>
          <a:p>
            <a:pPr/>
            <a:r>
              <a:t>Identification (Facial recognition software)?  Polygraphs, Fingerprints?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6" name="Shape 10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Earliest known case of forensics - 1248 Song Dynasty.  Worker is murdered using a </a:t>
            </a:r>
            <a:r>
              <a:rPr b="1" u="sng"/>
              <a:t>sickle</a:t>
            </a:r>
            <a:r>
              <a:t>.  All worker’s sickles were clean.  Expert witness was called in - flies smelled the blood and identified the sickle and, presumably, its user.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Real case of a staged crime scene in Baltimore County Md.  Staging was done by a person who falsified credentials and trained many forensics experts in Baltimore County and elsewhere.  Look up Joe Papera.  Discuss the hats.  Murder-suicide?  Double Murder?  Staged?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4" name="Shape 11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My wife, drugs, lie detectors, and a famous murder case.</a:t>
            </a:r>
          </a:p>
          <a:p>
            <a:pPr/>
            <a:r>
              <a:t>Now polygraph, not lie detector.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5" name="Shape 12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Ear prints were used recently in Guatemala to identify adoptees.</a:t>
            </a:r>
          </a:p>
          <a:p>
            <a:pPr/>
            <a:r>
              <a:t>Teeth?  How about bite marks?  How about photos of bite marks because the bite marks had degraded?  (Ted Bundy admitted to a dozen decapitations.)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Hair samples,   Other bodily fluids  Doggie doo on a shoe, compared to 89 piles.  Enzyme samples were matched to the perp’s dog.  Long running feud between victim and perp.</a:t>
            </a:r>
          </a:p>
          <a:p>
            <a:pPr/>
            <a:r>
              <a:t>Dog poop does not contain DNA.  Admissible?  (generally accepted)  Perp confessed.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7" name="Shape 14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2009 Supreme Court decision:  </a:t>
            </a:r>
          </a:p>
          <a:p>
            <a:pPr/>
            <a:r>
              <a:t>Crime lab reports may not be used unless analysis who created them testify.  Analysts are subject to cross-examination.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pic" sz="half" idx="13"/>
          </p:nvPr>
        </p:nvSpPr>
        <p:spPr>
          <a:xfrm>
            <a:off x="2438400" y="1282700"/>
            <a:ext cx="8128000" cy="4559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" name="Shape 12"/>
          <p:cNvSpPr/>
          <p:nvPr>
            <p:ph type="title"/>
          </p:nvPr>
        </p:nvSpPr>
        <p:spPr>
          <a:xfrm>
            <a:off x="1270000" y="58420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3" name="Shape 13"/>
          <p:cNvSpPr/>
          <p:nvPr>
            <p:ph type="body" sz="quarter" idx="1"/>
          </p:nvPr>
        </p:nvSpPr>
        <p:spPr>
          <a:xfrm>
            <a:off x="1270000" y="73533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342900" algn="ctr">
              <a:spcBef>
                <a:spcPts val="0"/>
              </a:spcBef>
              <a:buSzTx/>
              <a:buNone/>
              <a:defRPr sz="3200"/>
            </a:lvl2pPr>
            <a:lvl3pPr marL="0" indent="685800" algn="ctr">
              <a:spcBef>
                <a:spcPts val="0"/>
              </a:spcBef>
              <a:buSzTx/>
              <a:buNone/>
              <a:defRPr sz="3200"/>
            </a:lvl3pPr>
            <a:lvl4pPr marL="0" indent="1028700" algn="ctr">
              <a:spcBef>
                <a:spcPts val="0"/>
              </a:spcBef>
              <a:buSzTx/>
              <a:buNone/>
              <a:defRPr sz="3200"/>
            </a:lvl4pPr>
            <a:lvl5pPr marL="0" indent="13716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hape 1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342900" algn="ctr">
              <a:spcBef>
                <a:spcPts val="0"/>
              </a:spcBef>
              <a:buSzTx/>
              <a:buNone/>
              <a:defRPr sz="3200"/>
            </a:lvl2pPr>
            <a:lvl3pPr marL="0" indent="685800" algn="ctr">
              <a:spcBef>
                <a:spcPts val="0"/>
              </a:spcBef>
              <a:buSzTx/>
              <a:buNone/>
              <a:defRPr sz="3200"/>
            </a:lvl3pPr>
            <a:lvl4pPr marL="0" indent="1028700" algn="ctr">
              <a:spcBef>
                <a:spcPts val="0"/>
              </a:spcBef>
              <a:buSzTx/>
              <a:buNone/>
              <a:defRPr sz="3200"/>
            </a:lvl4pPr>
            <a:lvl5pPr marL="0" indent="13716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hape 3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pic" sz="quarter" idx="13"/>
          </p:nvPr>
        </p:nvSpPr>
        <p:spPr>
          <a:xfrm>
            <a:off x="7188200" y="2895600"/>
            <a:ext cx="4102100" cy="5473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0" name="Shape 4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1" name="Shape 41"/>
          <p:cNvSpPr/>
          <p:nvPr>
            <p:ph type="body" sz="half" idx="1"/>
          </p:nvPr>
        </p:nvSpPr>
        <p:spPr>
          <a:xfrm>
            <a:off x="1282700" y="2768600"/>
            <a:ext cx="5041900" cy="5715000"/>
          </a:xfrm>
          <a:prstGeom prst="rect">
            <a:avLst/>
          </a:prstGeom>
        </p:spPr>
        <p:txBody>
          <a:bodyPr/>
          <a:lstStyle>
            <a:lvl1pPr marL="280736" indent="-280736">
              <a:spcBef>
                <a:spcPts val="3200"/>
              </a:spcBef>
              <a:defRPr sz="2800"/>
            </a:lvl1pPr>
            <a:lvl2pPr marL="661736" indent="-280736">
              <a:spcBef>
                <a:spcPts val="3200"/>
              </a:spcBef>
              <a:defRPr sz="2800"/>
            </a:lvl2pPr>
            <a:lvl3pPr marL="1042736" indent="-280736">
              <a:spcBef>
                <a:spcPts val="3200"/>
              </a:spcBef>
              <a:defRPr sz="2800"/>
            </a:lvl3pPr>
            <a:lvl4pPr marL="1423736" indent="-280736">
              <a:spcBef>
                <a:spcPts val="3200"/>
              </a:spcBef>
              <a:defRPr sz="2800"/>
            </a:lvl4pPr>
            <a:lvl5pPr marL="1804736" indent="-280736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hape 4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pic" idx="13"/>
          </p:nvPr>
        </p:nvSpPr>
        <p:spPr>
          <a:xfrm>
            <a:off x="1397000" y="1041400"/>
            <a:ext cx="10223500" cy="7670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hape 6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Shape 3"/>
          <p:cNvSpPr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381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762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143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524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1905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286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2667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048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3429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e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eg"/><Relationship Id="rId4" Type="http://schemas.openxmlformats.org/officeDocument/2006/relationships/image" Target="../media/image13.png"/><Relationship Id="rId5" Type="http://schemas.openxmlformats.org/officeDocument/2006/relationships/image" Target="../media/image15.png"/><Relationship Id="rId6" Type="http://schemas.openxmlformats.org/officeDocument/2006/relationships/image" Target="../media/image3.jpeg"/><Relationship Id="rId7" Type="http://schemas.openxmlformats.org/officeDocument/2006/relationships/image" Target="../media/image16.png"/><Relationship Id="rId8" Type="http://schemas.openxmlformats.org/officeDocument/2006/relationships/image" Target="../media/image4.jpeg"/><Relationship Id="rId9" Type="http://schemas.openxmlformats.org/officeDocument/2006/relationships/image" Target="../media/image5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e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e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e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e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6.jpeg"/><Relationship Id="rId4" Type="http://schemas.openxmlformats.org/officeDocument/2006/relationships/image" Target="../media/image13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e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7.jpe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23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e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24.pn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e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e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jpeg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25.png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2.jpeg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26.png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Relationship Id="rId4" Type="http://schemas.openxmlformats.org/officeDocument/2006/relationships/image" Target="../media/image4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e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eg"/><Relationship Id="rId4" Type="http://schemas.openxmlformats.org/officeDocument/2006/relationships/image" Target="../media/image7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eg"/><Relationship Id="rId4" Type="http://schemas.openxmlformats.org/officeDocument/2006/relationships/image" Target="../media/image8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xfrm>
            <a:off x="541866" y="415431"/>
            <a:ext cx="11812695" cy="1968783"/>
          </a:xfrm>
          <a:prstGeom prst="rect">
            <a:avLst/>
          </a:prstGeom>
        </p:spPr>
        <p:txBody>
          <a:bodyPr lIns="126435" tIns="72248" rIns="126435" bIns="72248"/>
          <a:lstStyle>
            <a:lvl1pPr defTabSz="1300480">
              <a:defRPr sz="6257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>
                <a:effectLst/>
              </a:defRPr>
            </a:pPr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Forensics – Beyond CSI</a:t>
            </a:r>
          </a:p>
        </p:txBody>
      </p:sp>
      <p:sp>
        <p:nvSpPr>
          <p:cNvPr id="83" name="Shape 83"/>
          <p:cNvSpPr/>
          <p:nvPr>
            <p:ph type="body" sz="quarter" idx="1"/>
          </p:nvPr>
        </p:nvSpPr>
        <p:spPr>
          <a:xfrm>
            <a:off x="1733973" y="3693724"/>
            <a:ext cx="9103361" cy="2266810"/>
          </a:xfrm>
          <a:prstGeom prst="rect">
            <a:avLst/>
          </a:prstGeom>
        </p:spPr>
        <p:txBody>
          <a:bodyPr lIns="126435" tIns="72248" rIns="126435" bIns="72248" anchor="t"/>
          <a:lstStyle>
            <a:lvl1pPr marL="0" indent="0" algn="ctr" defTabSz="1300480">
              <a:spcBef>
                <a:spcPts val="700"/>
              </a:spcBef>
              <a:buSzTx/>
              <a:buNone/>
              <a:defRPr sz="4551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>
                <a:effectLst/>
              </a:defRPr>
            </a:pPr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Ronald J. Leach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568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 sz="6257"/>
            </a:pPr>
            <a:r>
              <a:rPr sz="5688"/>
              <a:t>Physical Forensics – based on victim</a:t>
            </a:r>
          </a:p>
        </p:txBody>
      </p:sp>
      <p:pic>
        <p:nvPicPr>
          <p:cNvPr id="120" name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6491" y="2272453"/>
            <a:ext cx="4116185" cy="3149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430606" y="2145453"/>
            <a:ext cx="3169921" cy="37117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691966" y="1288784"/>
            <a:ext cx="1287638" cy="590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083886" y="2413846"/>
            <a:ext cx="3416301" cy="28725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568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 sz="6257"/>
            </a:pPr>
            <a:r>
              <a:rPr sz="5688"/>
              <a:t>Physical Forensics – based on crime scene</a:t>
            </a:r>
          </a:p>
        </p:txBody>
      </p:sp>
      <p:pic>
        <p:nvPicPr>
          <p:cNvPr id="128" name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47367" y="2514970"/>
            <a:ext cx="937647" cy="43003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j0221903.pdf"/>
          <p:cNvPicPr>
            <a:picLocks noChangeAspect="1"/>
          </p:cNvPicPr>
          <p:nvPr/>
        </p:nvPicPr>
        <p:blipFill>
          <a:blip r:embed="rId5">
            <a:extLst/>
          </a:blip>
          <a:srcRect l="63531" t="70036" r="7504" b="7373"/>
          <a:stretch>
            <a:fillRect/>
          </a:stretch>
        </p:blipFill>
        <p:spPr>
          <a:xfrm>
            <a:off x="4499633" y="3935871"/>
            <a:ext cx="2413154" cy="1790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image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459392" y="2260035"/>
            <a:ext cx="2476501" cy="1552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8300" y="2640753"/>
            <a:ext cx="4330701" cy="29470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image.jp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509035" y="4280746"/>
            <a:ext cx="2873553" cy="304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MPj04101640000[1].jp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8324596" y="2271606"/>
            <a:ext cx="4330701" cy="18454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Arch				Tented arch</a:t>
            </a:r>
          </a:p>
        </p:txBody>
      </p:sp>
      <p:pic>
        <p:nvPicPr>
          <p:cNvPr id="138" name="image.png"/>
          <p:cNvPicPr>
            <a:picLocks noChangeAspect="1"/>
          </p:cNvPicPr>
          <p:nvPr/>
        </p:nvPicPr>
        <p:blipFill>
          <a:blip r:embed="rId3">
            <a:extLst/>
          </a:blip>
          <a:srcRect l="1739" t="1179" r="2078" b="2778"/>
          <a:stretch>
            <a:fillRect/>
          </a:stretch>
        </p:blipFill>
        <p:spPr>
          <a:xfrm>
            <a:off x="533400" y="2336800"/>
            <a:ext cx="5679921" cy="5105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19146" y="2384213"/>
            <a:ext cx="5527041" cy="51048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Whorl pattern			Loop</a:t>
            </a:r>
          </a:p>
        </p:txBody>
      </p:sp>
      <p:pic>
        <p:nvPicPr>
          <p:cNvPr id="142" name="image.png"/>
          <p:cNvPicPr>
            <a:picLocks noChangeAspect="1"/>
          </p:cNvPicPr>
          <p:nvPr/>
        </p:nvPicPr>
        <p:blipFill>
          <a:blip r:embed="rId3">
            <a:extLst/>
          </a:blip>
          <a:srcRect l="1400" t="0" r="1414" b="950"/>
          <a:stretch>
            <a:fillRect/>
          </a:stretch>
        </p:blipFill>
        <p:spPr>
          <a:xfrm>
            <a:off x="304800" y="2493167"/>
            <a:ext cx="6232108" cy="51014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.png"/>
          <p:cNvPicPr>
            <a:picLocks noChangeAspect="1"/>
          </p:cNvPicPr>
          <p:nvPr/>
        </p:nvPicPr>
        <p:blipFill>
          <a:blip r:embed="rId4">
            <a:extLst/>
          </a:blip>
          <a:srcRect l="1216" t="181" r="1427" b="335"/>
          <a:stretch>
            <a:fillRect/>
          </a:stretch>
        </p:blipFill>
        <p:spPr>
          <a:xfrm>
            <a:off x="6896100" y="2501900"/>
            <a:ext cx="5486400" cy="5105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Melendez-Diaz v. Massachusetts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National Academies report</a:t>
            </a:r>
          </a:p>
        </p:txBody>
      </p:sp>
      <p:sp>
        <p:nvSpPr>
          <p:cNvPr id="150" name="Shape 150"/>
          <p:cNvSpPr/>
          <p:nvPr>
            <p:ph type="body" idx="1"/>
          </p:nvPr>
        </p:nvSpPr>
        <p:spPr>
          <a:xfrm>
            <a:off x="650239" y="2709333"/>
            <a:ext cx="11704322" cy="5852161"/>
          </a:xfrm>
          <a:prstGeom prst="rect">
            <a:avLst/>
          </a:prstGeom>
        </p:spPr>
        <p:txBody>
          <a:bodyPr lIns="126435" tIns="72248" rIns="126435" bIns="72248" anchor="t"/>
          <a:lstStyle>
            <a:lvl1pPr marL="487680" indent="-487680" defTabSz="1300480">
              <a:spcBef>
                <a:spcPts val="700"/>
              </a:spcBef>
              <a:buSzPct val="120000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“Strengthening Forensic Science in the United States”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Accreditation and certification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568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 sz="6257"/>
            </a:pPr>
            <a:r>
              <a:rPr sz="5688"/>
              <a:t>Are forensics degree programs accredited?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568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 sz="6257"/>
            </a:pPr>
            <a:r>
              <a:rPr sz="5688"/>
              <a:t>Physical Forensics –based on suspects</a:t>
            </a:r>
          </a:p>
        </p:txBody>
      </p:sp>
      <p:sp>
        <p:nvSpPr>
          <p:cNvPr id="163" name="Shape 163"/>
          <p:cNvSpPr/>
          <p:nvPr>
            <p:ph type="body" idx="1"/>
          </p:nvPr>
        </p:nvSpPr>
        <p:spPr>
          <a:xfrm>
            <a:off x="650239" y="2709333"/>
            <a:ext cx="11704322" cy="5852161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1300480">
              <a:spcBef>
                <a:spcPts val="700"/>
              </a:spcBef>
              <a:buSzPct val="120000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DNA</a:t>
            </a:r>
          </a:p>
          <a:p>
            <a:pPr marL="0" indent="0" defTabSz="1300480">
              <a:spcBef>
                <a:spcPts val="700"/>
              </a:spcBef>
              <a:buSzTx/>
              <a:buNone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</a:p>
          <a:p>
            <a:pPr marL="487680" indent="-487680" defTabSz="1300480">
              <a:spcBef>
                <a:spcPts val="700"/>
              </a:spcBef>
              <a:buSzPct val="120000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Blood</a:t>
            </a:r>
          </a:p>
          <a:p>
            <a:pPr marL="0" indent="0" defTabSz="1300480">
              <a:spcBef>
                <a:spcPts val="700"/>
              </a:spcBef>
              <a:buSzTx/>
              <a:buNone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</a:p>
          <a:p>
            <a:pPr marL="487680" indent="-487680" defTabSz="1300480">
              <a:spcBef>
                <a:spcPts val="700"/>
              </a:spcBef>
              <a:buSzPct val="120000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Others</a:t>
            </a:r>
          </a:p>
        </p:txBody>
      </p:sp>
      <p:pic>
        <p:nvPicPr>
          <p:cNvPr id="164" name="MPj04101640000[1]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93546" y="2492586"/>
            <a:ext cx="2709334" cy="11537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77279" y="4009813"/>
            <a:ext cx="758615" cy="34792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Some DNA history</a:t>
            </a:r>
          </a:p>
        </p:txBody>
      </p:sp>
      <p:sp>
        <p:nvSpPr>
          <p:cNvPr id="168" name="Shape 168"/>
          <p:cNvSpPr/>
          <p:nvPr>
            <p:ph type="body" idx="1"/>
          </p:nvPr>
        </p:nvSpPr>
        <p:spPr>
          <a:xfrm>
            <a:off x="650239" y="2709333"/>
            <a:ext cx="11704322" cy="5852161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342900" indent="-342900" defTabSz="1300480">
              <a:spcBef>
                <a:spcPts val="700"/>
              </a:spcBef>
              <a:buSzTx/>
              <a:buNone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1953:  Watson and Crick (and Franklin) describe DNA structure</a:t>
            </a:r>
          </a:p>
          <a:p>
            <a:pPr marL="342900" indent="-342900" defTabSz="1300480">
              <a:spcBef>
                <a:spcPts val="700"/>
              </a:spcBef>
              <a:buSzTx/>
              <a:buNone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2003: Human Genome Project essentially complete</a:t>
            </a:r>
          </a:p>
          <a:p>
            <a:pPr marL="342900" indent="-342900" defTabSz="1300480">
              <a:spcBef>
                <a:spcPts val="700"/>
              </a:spcBef>
              <a:buSzTx/>
              <a:buNone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2012: Large database on information in “junk DNA”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Definition of forensics</a:t>
            </a:r>
          </a:p>
        </p:txBody>
      </p:sp>
      <p:sp>
        <p:nvSpPr>
          <p:cNvPr id="88" name="Shape 88"/>
          <p:cNvSpPr/>
          <p:nvPr>
            <p:ph type="body" idx="1"/>
          </p:nvPr>
        </p:nvSpPr>
        <p:spPr>
          <a:xfrm>
            <a:off x="650239" y="2709333"/>
            <a:ext cx="11704322" cy="5852161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1300480">
              <a:lnSpc>
                <a:spcPct val="90000"/>
              </a:lnSpc>
              <a:spcBef>
                <a:spcPts val="700"/>
              </a:spcBef>
              <a:buSzPct val="120000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The application of a broad spectrum of sciences  to answer questions of interest to a legal system in relation to a crime or a civil action.</a:t>
            </a:r>
          </a:p>
          <a:p>
            <a:pPr marL="0" indent="0" defTabSz="1300480">
              <a:lnSpc>
                <a:spcPct val="90000"/>
              </a:lnSpc>
              <a:spcBef>
                <a:spcPts val="700"/>
              </a:spcBef>
              <a:buSzTx/>
              <a:buNone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</a:p>
          <a:p>
            <a:pPr marL="342900" indent="-342900" defTabSz="1300480">
              <a:lnSpc>
                <a:spcPct val="90000"/>
              </a:lnSpc>
              <a:spcBef>
                <a:spcPts val="700"/>
              </a:spcBef>
              <a:buSzTx/>
              <a:buNone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rPr sz="3982"/>
              <a:t>(source: Wikipedia)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JamesWatson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" y="0"/>
            <a:ext cx="4761655" cy="60689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Francis_Crick.png"/>
          <p:cNvPicPr>
            <a:picLocks noChangeAspect="1"/>
          </p:cNvPicPr>
          <p:nvPr/>
        </p:nvPicPr>
        <p:blipFill>
          <a:blip r:embed="rId5">
            <a:extLst/>
          </a:blip>
          <a:srcRect l="21429" t="3833" r="5714" b="0"/>
          <a:stretch>
            <a:fillRect/>
          </a:stretch>
        </p:blipFill>
        <p:spPr>
          <a:xfrm>
            <a:off x="7870614" y="216746"/>
            <a:ext cx="5134187" cy="505065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hape 172"/>
          <p:cNvSpPr/>
          <p:nvPr/>
        </p:nvSpPr>
        <p:spPr>
          <a:xfrm>
            <a:off x="650239" y="8994986"/>
            <a:ext cx="11921068" cy="66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6435" tIns="72248" rIns="126435" bIns="72248"/>
          <a:lstStyle>
            <a:lvl1pPr algn="l" defTabSz="1300480">
              <a:spcBef>
                <a:spcPts val="1000"/>
              </a:spcBef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 sz="2560"/>
            </a:pPr>
            <a:r>
              <a:rPr sz="3413"/>
              <a:t>Courtesy: Wikipedia</a:t>
            </a:r>
          </a:p>
        </p:txBody>
      </p:sp>
      <p:pic>
        <p:nvPicPr>
          <p:cNvPr id="173" name="Rosalind_Franklin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304453" y="4614333"/>
            <a:ext cx="3864359" cy="4038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What is DNA?</a:t>
            </a:r>
          </a:p>
        </p:txBody>
      </p:sp>
      <p:sp>
        <p:nvSpPr>
          <p:cNvPr id="178" name="Shape 178"/>
          <p:cNvSpPr/>
          <p:nvPr>
            <p:ph type="body" idx="1"/>
          </p:nvPr>
        </p:nvSpPr>
        <p:spPr>
          <a:xfrm>
            <a:off x="650239" y="1947333"/>
            <a:ext cx="11704322" cy="5852161"/>
          </a:xfrm>
          <a:prstGeom prst="rect">
            <a:avLst/>
          </a:prstGeom>
        </p:spPr>
        <p:txBody>
          <a:bodyPr lIns="126435" tIns="72248" rIns="126435" bIns="72248" anchor="t"/>
          <a:lstStyle>
            <a:lvl1pPr marL="487680" indent="-487680" defTabSz="1300480">
              <a:spcBef>
                <a:spcPts val="700"/>
              </a:spcBef>
              <a:buSzPct val="120000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Long twisted sequences of 4 chemicals, labeled A, C, G, and T – double helix</a:t>
            </a:r>
          </a:p>
        </p:txBody>
      </p:sp>
      <p:pic>
        <p:nvPicPr>
          <p:cNvPr id="179" name="ADN_animatio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5400000">
            <a:off x="3592191" y="1870380"/>
            <a:ext cx="5270501" cy="91141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The Innocence Project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42826" y="216746"/>
            <a:ext cx="6827521" cy="5545104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Shape 186"/>
          <p:cNvSpPr/>
          <p:nvPr/>
        </p:nvSpPr>
        <p:spPr>
          <a:xfrm>
            <a:off x="323849" y="3576320"/>
            <a:ext cx="26035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6435" tIns="72248" rIns="126435" bIns="72248"/>
          <a:lstStyle>
            <a:lvl1pPr algn="l" defTabSz="1300480"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 sz="2560"/>
            </a:pPr>
            <a:r>
              <a:rPr sz="3413"/>
              <a:t>Earl Washington</a:t>
            </a:r>
          </a:p>
        </p:txBody>
      </p:sp>
      <p:sp>
        <p:nvSpPr>
          <p:cNvPr id="187" name="Shape 187"/>
          <p:cNvSpPr/>
          <p:nvPr/>
        </p:nvSpPr>
        <p:spPr>
          <a:xfrm>
            <a:off x="9970346" y="3901440"/>
            <a:ext cx="2817708" cy="1185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6435" tIns="72248" rIns="126435" bIns="72248"/>
          <a:lstStyle>
            <a:lvl1pPr algn="l" defTabSz="1300480"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 sz="2560"/>
            </a:pPr>
            <a:r>
              <a:rPr sz="3413"/>
              <a:t>Rolando Cruz</a:t>
            </a:r>
          </a:p>
        </p:txBody>
      </p:sp>
      <p:sp>
        <p:nvSpPr>
          <p:cNvPr id="188" name="Shape 188"/>
          <p:cNvSpPr/>
          <p:nvPr/>
        </p:nvSpPr>
        <p:spPr>
          <a:xfrm>
            <a:off x="10077450" y="325120"/>
            <a:ext cx="2603500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6435" tIns="72248" rIns="126435" bIns="72248"/>
          <a:lstStyle>
            <a:lvl1pPr algn="l" defTabSz="1300480"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 sz="2560"/>
            </a:pPr>
            <a:r>
              <a:rPr sz="3413"/>
              <a:t>Ryan Matthews</a:t>
            </a:r>
          </a:p>
        </p:txBody>
      </p:sp>
      <p:sp>
        <p:nvSpPr>
          <p:cNvPr id="189" name="Shape 189"/>
          <p:cNvSpPr/>
          <p:nvPr/>
        </p:nvSpPr>
        <p:spPr>
          <a:xfrm>
            <a:off x="-1" y="216746"/>
            <a:ext cx="3034455" cy="1185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6435" tIns="72248" rIns="126435" bIns="72248"/>
          <a:lstStyle>
            <a:lvl1pPr algn="l" defTabSz="1300480"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 sz="2560"/>
            </a:pPr>
            <a:r>
              <a:rPr sz="3413"/>
              <a:t>Curtis McCarty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144422">
              <a:defRPr sz="550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Views of Brandon Garrett (Innocence Project and VirginiaLaw Faculty)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Automated matching</a:t>
            </a:r>
          </a:p>
        </p:txBody>
      </p:sp>
      <p:sp>
        <p:nvSpPr>
          <p:cNvPr id="196" name="Shape 196"/>
          <p:cNvSpPr/>
          <p:nvPr>
            <p:ph type="body" idx="1"/>
          </p:nvPr>
        </p:nvSpPr>
        <p:spPr>
          <a:xfrm>
            <a:off x="650239" y="2239433"/>
            <a:ext cx="11704322" cy="5852161"/>
          </a:xfrm>
          <a:prstGeom prst="rect">
            <a:avLst/>
          </a:prstGeom>
        </p:spPr>
        <p:txBody>
          <a:bodyPr lIns="126435" tIns="72248" rIns="126435" bIns="72248" anchor="t"/>
          <a:lstStyle>
            <a:lvl1pPr marL="487680" indent="-487680" defTabSz="1300480">
              <a:spcBef>
                <a:spcPts val="700"/>
              </a:spcBef>
              <a:buSzPct val="120000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Every Monday morning, the FBI’s Combined DNA Analysis System (CODIS) compares DNA from unsolved crimes to the existing database.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How certain is DNA analysis?</a:t>
            </a:r>
          </a:p>
        </p:txBody>
      </p:sp>
      <p:sp>
        <p:nvSpPr>
          <p:cNvPr id="201" name="Shape 201"/>
          <p:cNvSpPr/>
          <p:nvPr>
            <p:ph type="body" idx="1"/>
          </p:nvPr>
        </p:nvSpPr>
        <p:spPr>
          <a:xfrm>
            <a:off x="650239" y="2391833"/>
            <a:ext cx="11704322" cy="5852161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1300480">
              <a:spcBef>
                <a:spcPts val="700"/>
              </a:spcBef>
              <a:buSzPct val="120000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How many markers are necessary to be sure of a match?</a:t>
            </a:r>
          </a:p>
          <a:p>
            <a:pPr marL="487680" indent="-487680" defTabSz="1300480">
              <a:spcBef>
                <a:spcPts val="700"/>
              </a:spcBef>
              <a:buSzPct val="120000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Will there be better scientific understanding of DNA matches?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Common to all criminal forensics</a:t>
            </a:r>
          </a:p>
        </p:txBody>
      </p:sp>
      <p:sp>
        <p:nvSpPr>
          <p:cNvPr id="206" name="Shape 206"/>
          <p:cNvSpPr/>
          <p:nvPr>
            <p:ph type="body" idx="1"/>
          </p:nvPr>
        </p:nvSpPr>
        <p:spPr>
          <a:xfrm>
            <a:off x="650239" y="2518833"/>
            <a:ext cx="11704322" cy="5852161"/>
          </a:xfrm>
          <a:prstGeom prst="rect">
            <a:avLst/>
          </a:prstGeom>
        </p:spPr>
        <p:txBody>
          <a:bodyPr lIns="126435" tIns="72248" rIns="126435" bIns="72248" anchor="t"/>
          <a:lstStyle>
            <a:lvl1pPr marL="487680" indent="-487680" defTabSz="1300480">
              <a:spcBef>
                <a:spcPts val="700"/>
              </a:spcBef>
              <a:buSzPct val="120000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Chain of evidence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568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 sz="6257"/>
            </a:pPr>
            <a:r>
              <a:rPr sz="5688"/>
              <a:t>Chain of Evidence: Computer Forensics</a:t>
            </a:r>
          </a:p>
        </p:txBody>
      </p:sp>
      <p:pic>
        <p:nvPicPr>
          <p:cNvPr id="209" name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4730" b="0"/>
          <a:stretch>
            <a:fillRect/>
          </a:stretch>
        </p:blipFill>
        <p:spPr>
          <a:xfrm>
            <a:off x="6610774" y="1517226"/>
            <a:ext cx="4770685" cy="7477761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Shape 210"/>
          <p:cNvSpPr/>
          <p:nvPr/>
        </p:nvSpPr>
        <p:spPr>
          <a:xfrm>
            <a:off x="650239" y="2709333"/>
            <a:ext cx="11704322" cy="585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6435" tIns="72248" rIns="126435" bIns="72248"/>
          <a:lstStyle/>
          <a:p>
            <a:pPr marL="866986" indent="-866986" algn="l" defTabSz="1300480">
              <a:spcBef>
                <a:spcPts val="400"/>
              </a:spcBef>
              <a:buSzPct val="120000"/>
              <a:buChar char="•"/>
              <a:defRPr sz="25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rPr sz="4551"/>
              <a:t>Where you’ve been</a:t>
            </a:r>
            <a:endParaRPr sz="4551"/>
          </a:p>
          <a:p>
            <a:pPr marL="866986" indent="-866986" algn="l" defTabSz="1300480">
              <a:spcBef>
                <a:spcPts val="400"/>
              </a:spcBef>
              <a:buSzPct val="120000"/>
              <a:buChar char="•"/>
              <a:defRPr sz="25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rPr sz="4551"/>
              <a:t>What you sent</a:t>
            </a:r>
            <a:endParaRPr sz="4551"/>
          </a:p>
          <a:p>
            <a:pPr marL="866986" indent="-866986" algn="l" defTabSz="1300480">
              <a:spcBef>
                <a:spcPts val="400"/>
              </a:spcBef>
              <a:buSzPct val="120000"/>
              <a:buChar char="•"/>
              <a:defRPr sz="25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rPr sz="4551"/>
              <a:t>What you wrote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Murder?, You Solved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type="title"/>
          </p:nvPr>
        </p:nvSpPr>
        <p:spPr>
          <a:xfrm>
            <a:off x="647700" y="415431"/>
            <a:ext cx="11709401" cy="1765301"/>
          </a:xfrm>
          <a:prstGeom prst="rect">
            <a:avLst/>
          </a:prstGeom>
        </p:spPr>
        <p:txBody>
          <a:bodyPr lIns="126435" tIns="72248" rIns="126435" bIns="72248"/>
          <a:lstStyle>
            <a:lvl1pPr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CSI</a:t>
            </a:r>
          </a:p>
        </p:txBody>
      </p:sp>
      <p:pic>
        <p:nvPicPr>
          <p:cNvPr id="91" name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1147" b="75509"/>
          <a:stretch>
            <a:fillRect/>
          </a:stretch>
        </p:blipFill>
        <p:spPr>
          <a:xfrm>
            <a:off x="4767527" y="1849684"/>
            <a:ext cx="8045133" cy="2146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image.png"/>
          <p:cNvPicPr>
            <a:picLocks noChangeAspect="1"/>
          </p:cNvPicPr>
          <p:nvPr/>
        </p:nvPicPr>
        <p:blipFill>
          <a:blip r:embed="rId4">
            <a:extLst/>
          </a:blip>
          <a:srcRect l="0" t="611" r="1147" b="0"/>
          <a:stretch>
            <a:fillRect/>
          </a:stretch>
        </p:blipFill>
        <p:spPr>
          <a:xfrm>
            <a:off x="5398347" y="4032673"/>
            <a:ext cx="3145085" cy="3953370"/>
          </a:xfrm>
          <a:prstGeom prst="rect">
            <a:avLst/>
          </a:prstGeom>
          <a:ln w="12700">
            <a:miter lim="400000"/>
          </a:ln>
        </p:spPr>
      </p:pic>
      <p:pic>
        <p:nvPicPr>
          <p:cNvPr id="93" name="image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8901" y="1098691"/>
            <a:ext cx="4610101" cy="32827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MCj04403900000[1]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59573" y="866986"/>
            <a:ext cx="6610774" cy="66107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/>
        </p:nvSpPr>
        <p:spPr>
          <a:xfrm>
            <a:off x="406400" y="3987235"/>
            <a:ext cx="0" cy="4316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 lIns="72248" tIns="72248" rIns="72248" bIns="72248" anchor="ctr"/>
          <a:lstStyle/>
          <a:p>
            <a:pPr defTabSz="830862">
              <a:defRPr sz="3413">
                <a:solidFill>
                  <a:srgbClr val="FFFFFF"/>
                </a:solidFill>
              </a:defRPr>
            </a:pPr>
          </a:p>
        </p:txBody>
      </p:sp>
      <p:sp>
        <p:nvSpPr>
          <p:cNvPr id="217" name="Shape 217"/>
          <p:cNvSpPr/>
          <p:nvPr>
            <p:ph type="title"/>
          </p:nvPr>
        </p:nvSpPr>
        <p:spPr>
          <a:xfrm>
            <a:off x="975359" y="2840284"/>
            <a:ext cx="11054082" cy="2036516"/>
          </a:xfrm>
          <a:prstGeom prst="rect">
            <a:avLst/>
          </a:prstGeom>
        </p:spPr>
        <p:txBody>
          <a:bodyPr lIns="126435" tIns="72248" rIns="126435" bIns="72248" anchor="b"/>
          <a:lstStyle>
            <a:lvl1pPr defTabSz="1300480">
              <a:defRPr sz="6257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>
                <a:effectLst/>
              </a:defRPr>
            </a:pPr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Thank You!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type="title"/>
          </p:nvPr>
        </p:nvSpPr>
        <p:spPr>
          <a:xfrm>
            <a:off x="650239" y="415431"/>
            <a:ext cx="11704322" cy="1968783"/>
          </a:xfrm>
          <a:prstGeom prst="rect">
            <a:avLst/>
          </a:prstGeom>
        </p:spPr>
        <p:txBody>
          <a:bodyPr lIns="126435" tIns="72248" rIns="126435" bIns="72248"/>
          <a:lstStyle>
            <a:lvl1pPr algn="l" defTabSz="130048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Crime is a growing industry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65612" y="124460"/>
            <a:ext cx="11666881" cy="810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view%3fback=http%253A%252F%252Fsearch.yahoo.com%252Fsearch%253Fei%253DUTF-8%2526p%253Dsickle%26w=114%26h=160%26imgurl=www.bing.com%252Fimages%252Fsearch%253Fq%253Dsickle%2523focal%253D1ff151e990569d1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4694" y="266700"/>
            <a:ext cx="4307206" cy="6045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view%3fback=http%253A%252F%252Fsearch.yahoo.com%252Fsearch%253Fei%253DUTF-8%2526p%253Dsickle%26w=160%26h=113%26imgurl=www.bing.com%252Fimages%252Fsearch%253Fq%253Dsickle%2523focal%253D1d6c91bbd42d0ae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81911" y="228600"/>
            <a:ext cx="7683501" cy="54264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dropped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29247" y="-165766"/>
            <a:ext cx="11379200" cy="77229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R-161649?CAWELAID=895421131&amp;cmpid=goobase#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93900" y="0"/>
            <a:ext cx="8483600" cy="848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j0287005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52640" y="891704"/>
            <a:ext cx="3556001" cy="61096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j0305257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76518" y="915246"/>
            <a:ext cx="3850522" cy="6184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