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297" r:id="rId49"/>
    <p:sldId id="298" r:id="rId50"/>
    <p:sldId id="299" r:id="rId51"/>
    <p:sldId id="300" r:id="rId52"/>
    <p:sldId id="301" r:id="rId53"/>
    <p:sldId id="302" r:id="rId54"/>
    <p:sldId id="303" r:id="rId55"/>
    <p:sldId id="304" r:id="rId56"/>
    <p:sldId id="305" r:id="rId57"/>
    <p:sldId id="306" r:id="rId58"/>
    <p:sldId id="307" r:id="rId59"/>
    <p:sldId id="308" r:id="rId60"/>
    <p:sldId id="309" r:id="rId61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40639" marR="40639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1pPr>
    <a:lvl2pPr marL="40639" marR="40639" indent="3429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2pPr>
    <a:lvl3pPr marL="40639" marR="40639" indent="685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3pPr>
    <a:lvl4pPr marL="40639" marR="40639" indent="10287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4pPr>
    <a:lvl5pPr marL="40639" marR="40639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5pPr>
    <a:lvl6pPr marL="40639" marR="40639" indent="17145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6pPr>
    <a:lvl7pPr marL="40639" marR="40639" indent="2057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7pPr>
    <a:lvl8pPr marL="40639" marR="40639" indent="24003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8pPr>
    <a:lvl9pPr marL="40639" marR="40639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FFFFFF"/>
        </a:solidFill>
        <a:effectLst/>
        <a:uFill>
          <a:solidFill>
            <a:srgbClr val="FFFFFF"/>
          </a:solidFill>
        </a:uFill>
        <a:latin typeface="+mn-lt"/>
        <a:ea typeface="+mn-ea"/>
        <a:cs typeface="+mn-cs"/>
        <a:sym typeface="Tahom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8F44A2F1-9E1F-4B54-A3A2-5F16C0AD49E2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28575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28575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28575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0000">
              <a:alpha val="25000"/>
            </a:srgbClr>
          </a:solidFill>
        </a:fill>
      </a:tcStyle>
    </a:firstRow>
  </a:tblStyle>
  <a:tblStyle styleId="{C7B018BB-80A7-4F77-B60F-C8B233D01FF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 b="def" i="def"/>
      <a:tcStyle>
        <a:tcBdr/>
        <a:fill>
          <a:solidFill>
            <a:srgbClr val="C3C2C2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CE5E6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 b="def" i="def"/>
      <a:tcStyle>
        <a:tcBdr/>
        <a:fill>
          <a:solidFill>
            <a:srgbClr val="DEDEDF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def" i="def">
        <a:font>
          <a:latin typeface="Helvetica Light"/>
          <a:ea typeface="Helvetica Light"/>
          <a:cs typeface="Helvetica Light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de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Relationship Id="rId45" Type="http://schemas.openxmlformats.org/officeDocument/2006/relationships/slide" Target="slides/slide38.xml"/><Relationship Id="rId46" Type="http://schemas.openxmlformats.org/officeDocument/2006/relationships/slide" Target="slides/slide39.xml"/><Relationship Id="rId47" Type="http://schemas.openxmlformats.org/officeDocument/2006/relationships/slide" Target="slides/slide40.xml"/><Relationship Id="rId48" Type="http://schemas.openxmlformats.org/officeDocument/2006/relationships/slide" Target="slides/slide41.xml"/><Relationship Id="rId49" Type="http://schemas.openxmlformats.org/officeDocument/2006/relationships/slide" Target="slides/slide42.xml"/><Relationship Id="rId50" Type="http://schemas.openxmlformats.org/officeDocument/2006/relationships/slide" Target="slides/slide43.xml"/><Relationship Id="rId51" Type="http://schemas.openxmlformats.org/officeDocument/2006/relationships/slide" Target="slides/slide44.xml"/><Relationship Id="rId52" Type="http://schemas.openxmlformats.org/officeDocument/2006/relationships/slide" Target="slides/slide45.xml"/><Relationship Id="rId53" Type="http://schemas.openxmlformats.org/officeDocument/2006/relationships/slide" Target="slides/slide46.xml"/><Relationship Id="rId54" Type="http://schemas.openxmlformats.org/officeDocument/2006/relationships/slide" Target="slides/slide47.xml"/><Relationship Id="rId55" Type="http://schemas.openxmlformats.org/officeDocument/2006/relationships/slide" Target="slides/slide48.xml"/><Relationship Id="rId56" Type="http://schemas.openxmlformats.org/officeDocument/2006/relationships/slide" Target="slides/slide49.xml"/><Relationship Id="rId57" Type="http://schemas.openxmlformats.org/officeDocument/2006/relationships/slide" Target="slides/slide50.xml"/><Relationship Id="rId58" Type="http://schemas.openxmlformats.org/officeDocument/2006/relationships/slide" Target="slides/slide51.xml"/><Relationship Id="rId59" Type="http://schemas.openxmlformats.org/officeDocument/2006/relationships/slide" Target="slides/slide52.xml"/><Relationship Id="rId60" Type="http://schemas.openxmlformats.org/officeDocument/2006/relationships/slide" Target="slides/slide53.xml"/><Relationship Id="rId61" Type="http://schemas.openxmlformats.org/officeDocument/2006/relationships/slide" Target="slides/slide54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84200" latinLnBrk="0">
      <a:defRPr sz="2200">
        <a:latin typeface="Lucida Grande"/>
        <a:ea typeface="Lucida Grande"/>
        <a:cs typeface="Lucida Grande"/>
        <a:sym typeface="Lucida Grande"/>
      </a:defRPr>
    </a:lvl1pPr>
    <a:lvl2pPr indent="228600" defTabSz="584200" latinLnBrk="0">
      <a:defRPr sz="2200">
        <a:latin typeface="Lucida Grande"/>
        <a:ea typeface="Lucida Grande"/>
        <a:cs typeface="Lucida Grande"/>
        <a:sym typeface="Lucida Grande"/>
      </a:defRPr>
    </a:lvl2pPr>
    <a:lvl3pPr indent="457200" defTabSz="584200" latinLnBrk="0">
      <a:defRPr sz="2200">
        <a:latin typeface="Lucida Grande"/>
        <a:ea typeface="Lucida Grande"/>
        <a:cs typeface="Lucida Grande"/>
        <a:sym typeface="Lucida Grande"/>
      </a:defRPr>
    </a:lvl3pPr>
    <a:lvl4pPr indent="685800" defTabSz="584200" latinLnBrk="0">
      <a:defRPr sz="2200">
        <a:latin typeface="Lucida Grande"/>
        <a:ea typeface="Lucida Grande"/>
        <a:cs typeface="Lucida Grande"/>
        <a:sym typeface="Lucida Grande"/>
      </a:defRPr>
    </a:lvl4pPr>
    <a:lvl5pPr indent="914400" defTabSz="584200" latinLnBrk="0">
      <a:defRPr sz="2200">
        <a:latin typeface="Lucida Grande"/>
        <a:ea typeface="Lucida Grande"/>
        <a:cs typeface="Lucida Grande"/>
        <a:sym typeface="Lucida Grande"/>
      </a:defRPr>
    </a:lvl5pPr>
    <a:lvl6pPr indent="1143000" defTabSz="584200" latinLnBrk="0">
      <a:defRPr sz="2200">
        <a:latin typeface="Lucida Grande"/>
        <a:ea typeface="Lucida Grande"/>
        <a:cs typeface="Lucida Grande"/>
        <a:sym typeface="Lucida Grande"/>
      </a:defRPr>
    </a:lvl6pPr>
    <a:lvl7pPr indent="1371600" defTabSz="584200" latinLnBrk="0">
      <a:defRPr sz="2200">
        <a:latin typeface="Lucida Grande"/>
        <a:ea typeface="Lucida Grande"/>
        <a:cs typeface="Lucida Grande"/>
        <a:sym typeface="Lucida Grande"/>
      </a:defRPr>
    </a:lvl7pPr>
    <a:lvl8pPr indent="1600200" defTabSz="584200" latinLnBrk="0">
      <a:defRPr sz="2200">
        <a:latin typeface="Lucida Grande"/>
        <a:ea typeface="Lucida Grande"/>
        <a:cs typeface="Lucida Grande"/>
        <a:sym typeface="Lucida Grande"/>
      </a:defRPr>
    </a:lvl8pPr>
    <a:lvl9pPr indent="1828800" defTabSz="584200" latinLnBrk="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1_Oc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0"/>
            <a:ext cx="82296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905000"/>
            <a:ext cx="8229600" cy="495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2pPr marL="783590" indent="-285750">
              <a:spcBef>
                <a:spcPts val="600"/>
              </a:spcBef>
              <a:buClr>
                <a:srgbClr val="FFFFFF"/>
              </a:buClr>
              <a:buSzPct val="100000"/>
              <a:buChar char="–"/>
              <a:defRPr sz="2800"/>
            </a:lvl2pPr>
            <a:lvl3pPr marL="1183639" indent="-228600">
              <a:spcBef>
                <a:spcPts val="500"/>
              </a:spcBef>
              <a:defRPr sz="2400"/>
            </a:lvl3pPr>
            <a:lvl4pPr marL="1640839" indent="-228600">
              <a:spcBef>
                <a:spcPts val="400"/>
              </a:spcBef>
              <a:buClr>
                <a:srgbClr val="FFFFFF"/>
              </a:buClr>
              <a:buSzPct val="100000"/>
              <a:buChar char="–"/>
              <a:defRPr sz="2000"/>
            </a:lvl4pPr>
            <a:lvl5pPr marL="2098039" indent="-228600">
              <a:spcBef>
                <a:spcPts val="400"/>
              </a:spcBef>
              <a:buSzPct val="80000"/>
              <a:buFont typeface="Wingdings"/>
              <a:buChar char=""/>
              <a:defRPr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7463966" y="6422491"/>
            <a:ext cx="312068" cy="298985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marL="0" marR="0" algn="ctr" defTabSz="584200">
              <a:defRPr sz="1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3"/>
    <p:sldLayoutId id="2147483650" r:id="rId4"/>
  </p:sldLayoutIdLst>
  <p:transition xmlns:p14="http://schemas.microsoft.com/office/powerpoint/2010/main" spd="med" advClick="1"/>
  <p:txStyles>
    <p:titleStyle>
      <a:lvl1pPr marL="40639" marR="40639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40639" marR="40639" indent="228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40639" marR="40639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40639" marR="40639" indent="685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40639" marR="40639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40639" marR="40639" indent="1143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40639" marR="40639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40639" marR="40639" indent="1600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40639" marR="40639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titleStyle>
    <p:bodyStyle>
      <a:lvl1pPr marL="383540" marR="40639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1pPr>
      <a:lvl2pPr marL="824411" marR="40639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2pPr>
      <a:lvl3pPr marL="1259839" marR="40639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3pPr>
      <a:lvl4pPr marL="17780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4pPr>
      <a:lvl5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5pPr>
      <a:lvl6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6pPr>
      <a:lvl7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7pPr>
      <a:lvl8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8pPr>
      <a:lvl9pPr marL="2235200" marR="40639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>
          <a:srgbClr val="FFD300"/>
        </a:buClr>
        <a:buSzPct val="120000"/>
        <a:buFont typeface="Tahoma"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>
            <a:solidFill>
              <a:srgbClr val="FFFFFF"/>
            </a:solidFill>
          </a:uFill>
          <a:latin typeface="+mn-lt"/>
          <a:ea typeface="+mn-ea"/>
          <a:cs typeface="+mn-cs"/>
          <a:sym typeface="Tahoma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400" u="none">
          <a:ln>
            <a:noFill/>
          </a:ln>
          <a:solidFill>
            <a:schemeClr val="tx1"/>
          </a:solidFill>
          <a:effectLst>
            <a:outerShdw sx="100000" sy="100000" kx="0" ky="0" algn="b" rotWithShape="0" blurRad="12700" dist="25400" dir="2700000">
              <a:srgbClr val="000000"/>
            </a:outerShdw>
          </a:effectLst>
          <a:uFill>
            <a:solidFill>
              <a:srgbClr val="FFFFFF"/>
            </a:solidFill>
          </a:uFill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jpeg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jpeg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4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4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
</file>

<file path=ppt/slides/_rels/slide4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5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5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>
            <a:lvl1pPr algn="ctr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Genealogy and DNA</a:t>
            </a:r>
          </a:p>
        </p:txBody>
      </p:sp>
      <p:sp>
        <p:nvSpPr>
          <p:cNvPr id="33" name="Shape 33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Ronald J. Leach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Cary_Grant_in_To_Catch_a_Thief_trailer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0" y="152400"/>
            <a:ext cx="5257800" cy="4144963"/>
          </a:xfrm>
          <a:prstGeom prst="rect">
            <a:avLst/>
          </a:prstGeom>
          <a:ln w="12700">
            <a:miter lim="400000"/>
          </a:ln>
        </p:spPr>
      </p:pic>
      <p:sp>
        <p:nvSpPr>
          <p:cNvPr id="60" name="Shape 60"/>
          <p:cNvSpPr/>
          <p:nvPr/>
        </p:nvSpPr>
        <p:spPr>
          <a:xfrm>
            <a:off x="838200" y="4648200"/>
            <a:ext cx="6870700" cy="59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900"/>
              </a:spcBef>
              <a:buClr>
                <a:srgbClr val="FFFFFF"/>
              </a:buClr>
              <a:buFont typeface="Tahoma"/>
              <a:defRPr sz="3200"/>
            </a:lvl1pPr>
          </a:lstStyle>
          <a:p>
            <a:pPr/>
            <a:r>
              <a:t>How Old Cary Grant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long is DNA?</a:t>
            </a:r>
          </a:p>
        </p:txBody>
      </p:sp>
      <p:sp>
        <p:nvSpPr>
          <p:cNvPr id="63" name="Shape 6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If the DNA inside one cell was stretched out end to end, it would be approximately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long is DNA?</a:t>
            </a:r>
          </a:p>
        </p:txBody>
      </p:sp>
      <p:sp>
        <p:nvSpPr>
          <p:cNvPr id="66" name="Shape 6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If the DNA inside one cell was stretched out end to end, it would be approximately six feet long!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Look for patterns in DNA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ACGTTGCAAACCGGTTACGTATCGA….</a:t>
            </a:r>
          </a:p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ACGTCGCAATCCGGTTACGTATCGA….</a:t>
            </a:r>
          </a:p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ACGTTGCAACCCGGTAACGTATCGA….</a:t>
            </a:r>
          </a:p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CGTTGCAAACCGGTTACGTATCGAC….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information</a:t>
            </a:r>
          </a:p>
        </p:txBody>
      </p:sp>
      <p:sp>
        <p:nvSpPr>
          <p:cNvPr id="72" name="Shape 7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A</a:t>
            </a:r>
            <a:r>
              <a:rPr>
                <a:solidFill>
                  <a:srgbClr val="AB4979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AB4979"/>
                  </a:solidFill>
                </a:uFill>
              </a:rPr>
              <a:t>CGTTGCAAACCGGTTACGTATCGA</a:t>
            </a: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….</a:t>
            </a:r>
            <a:endParaRPr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</a:endParaRPr>
          </a:p>
          <a:p>
            <a:pPr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  <a:p>
            <a:pPr>
              <a:buSzTx/>
              <a:buNone/>
            </a:pPr>
            <a:r>
              <a:rPr>
                <a:solidFill>
                  <a:srgbClr val="AB4979"/>
                </a:solidFill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  <a:uFill>
                  <a:solidFill>
                    <a:srgbClr val="AB4979"/>
                  </a:solidFill>
                </a:uFill>
              </a:rPr>
              <a:t>CGTTGCAAACCGGTTACGTATCGA</a:t>
            </a: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C….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information</a:t>
            </a:r>
          </a:p>
        </p:txBody>
      </p:sp>
      <p:sp>
        <p:nvSpPr>
          <p:cNvPr id="75" name="Shape 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ACGTTGCAAACCGGTTACGTATCGA….</a:t>
            </a:r>
          </a:p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  <a:p>
            <a:pPr>
              <a:buSzTx/>
              <a:buNone/>
              <a:defRPr sz="36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CGTTGCAAACCGGTTACGTATCGAC….</a:t>
            </a:r>
          </a:p>
        </p:txBody>
      </p:sp>
      <p:sp>
        <p:nvSpPr>
          <p:cNvPr id="76" name="Shape 76"/>
          <p:cNvSpPr/>
          <p:nvPr/>
        </p:nvSpPr>
        <p:spPr>
          <a:xfrm>
            <a:off x="381000" y="1981200"/>
            <a:ext cx="533400" cy="609600"/>
          </a:xfrm>
          <a:prstGeom prst="rect">
            <a:avLst/>
          </a:prstGeom>
          <a:ln w="76200">
            <a:solidFill>
              <a:srgbClr val="AB4979"/>
            </a:solidFill>
            <a:miter lim="400000"/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6553200" y="3810000"/>
            <a:ext cx="26035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>
              <a:spcBef>
                <a:spcPts val="1700"/>
              </a:spcBef>
              <a:buClr>
                <a:srgbClr val="FFFFFF"/>
              </a:buClr>
              <a:buFont typeface="Tahoma"/>
              <a:defRPr sz="2800"/>
            </a:pPr>
            <a:r>
              <a:t>Craig Ventner, Francis Collins, Clare Fraser-Liggett</a:t>
            </a:r>
          </a:p>
          <a:p>
            <a:pPr>
              <a:spcBef>
                <a:spcPts val="1200"/>
              </a:spcBef>
              <a:buClr>
                <a:srgbClr val="FFFFFF"/>
              </a:buClr>
              <a:buFont typeface="Tahoma"/>
              <a:defRPr sz="2000"/>
            </a:pPr>
            <a:r>
              <a:t>Courtesy, wikipedia</a:t>
            </a:r>
          </a:p>
        </p:txBody>
      </p:sp>
      <p:pic>
        <p:nvPicPr>
          <p:cNvPr id="79" name="image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85800" y="228600"/>
            <a:ext cx="2286001" cy="2925763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image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19800" y="304800"/>
            <a:ext cx="2552700" cy="2876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" name="image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895600" y="3200400"/>
            <a:ext cx="2886075" cy="31178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is a “double helix”</a:t>
            </a:r>
          </a:p>
        </p:txBody>
      </p:sp>
      <p:sp>
        <p:nvSpPr>
          <p:cNvPr id="84" name="Shape 8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When stretched out (like a ladder) the rungs are the “bases”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Different sides of the ladder have different A, C, G, T sequences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Matching occurrences of A and T, or G and C on different sides of the ladder are “base pairs”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is a “double helix”</a:t>
            </a:r>
          </a:p>
        </p:txBody>
      </p:sp>
      <p:sp>
        <p:nvSpPr>
          <p:cNvPr id="87" name="Shape 8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The sequence of base pairs contains genetic information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Unique sequence (except for identical twins)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What is DNA?</a:t>
            </a:r>
          </a:p>
        </p:txBody>
      </p:sp>
      <p:sp>
        <p:nvSpPr>
          <p:cNvPr id="90" name="Shape 9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“Every” cell in our body (except eggs and sperm) contains 23 pairs of chromosomes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Each pair of chromosomes consists of: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one chromosome from father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one chromosome from mother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Some DNA history</a:t>
            </a:r>
          </a:p>
        </p:txBody>
      </p:sp>
      <p:sp>
        <p:nvSpPr>
          <p:cNvPr id="36" name="Shape 3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</a:pP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1953:  Watson and Crick (and Franklin) </a:t>
            </a:r>
            <a:r>
              <a:t>describe DNA structure</a:t>
            </a:r>
          </a:p>
          <a:p>
            <a:pPr>
              <a:buSzTx/>
              <a:buNone/>
            </a:pPr>
            <a:r>
              <a:t>2003: Human Genome Project essentially complete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What is DNA?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To a computer scientist: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As a very, very, very long string of: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A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G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C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is DNA searched?</a:t>
            </a:r>
          </a:p>
        </p:txBody>
      </p:sp>
      <p:sp>
        <p:nvSpPr>
          <p:cNvPr id="96" name="Shape 96"/>
          <p:cNvSpPr/>
          <p:nvPr>
            <p:ph type="body" idx="1"/>
          </p:nvPr>
        </p:nvSpPr>
        <p:spPr>
          <a:xfrm>
            <a:off x="457200" y="1676400"/>
            <a:ext cx="8229600" cy="5181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Search for special substrings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DNA is cut up and recombinined 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DNA labs look for: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where a DNA strand of is broken and then joined to the end of a different DNA molecule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regions where base pairs repeat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>
            <p:ph type="title"/>
          </p:nvPr>
        </p:nvSpPr>
        <p:spPr>
          <a:xfrm>
            <a:off x="457200" y="292100"/>
            <a:ext cx="8229600" cy="13843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is DNA searched?</a:t>
            </a:r>
          </a:p>
        </p:txBody>
      </p:sp>
      <p:sp>
        <p:nvSpPr>
          <p:cNvPr id="99" name="Shape 99"/>
          <p:cNvSpPr/>
          <p:nvPr>
            <p:ph type="body" idx="1"/>
          </p:nvPr>
        </p:nvSpPr>
        <p:spPr>
          <a:xfrm>
            <a:off x="457200" y="1676400"/>
            <a:ext cx="8229600" cy="51816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Matching the substrings is hard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Process is computer intensive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New methods are being developed constantly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The 23</a:t>
            </a:r>
            <a:r>
              <a:rPr baseline="29999"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rd</a:t>
            </a:r>
            <a:r>
              <a: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 chromosome pair is special</a:t>
            </a:r>
            <a:br>
              <a: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</a:b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For males, one X-chromosome and a Y-chromosome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For females, two X-chromosomes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Only males contribute Y-chromosome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Y-chromosome carries information from a male's paternal line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henry_viii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52600" y="0"/>
            <a:ext cx="5175251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Catherine_aragon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1000" y="0"/>
            <a:ext cx="2552700" cy="335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Anne_boleyn.jp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276600" y="0"/>
            <a:ext cx="2552700" cy="3352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" name="Hans_Holbein_d.jp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24600" y="0"/>
            <a:ext cx="2232025" cy="33528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9" name="AnneCleves.jpg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81000" y="3505200"/>
            <a:ext cx="2511426" cy="3352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HowardCatherine02.jpg"/>
          <p:cNvPicPr>
            <a:picLocks noChangeAspect="0"/>
          </p:cNvPicPr>
          <p:nvPr/>
        </p:nvPicPr>
        <p:blipFill>
          <a:blip r:embed="rId6">
            <a:extLst/>
          </a:blip>
          <a:srcRect l="0" t="0" r="4682" b="0"/>
          <a:stretch>
            <a:fillRect/>
          </a:stretch>
        </p:blipFill>
        <p:spPr>
          <a:xfrm>
            <a:off x="3352800" y="3581400"/>
            <a:ext cx="2509838" cy="3276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Catherine_Parr_from_NPG_cropped.jpg"/>
          <p:cNvPicPr>
            <a:picLocks noChangeAspect="0"/>
          </p:cNvPicPr>
          <p:nvPr/>
        </p:nvPicPr>
        <p:blipFill>
          <a:blip r:embed="rId7">
            <a:extLst/>
          </a:blip>
          <a:srcRect l="6860" t="0" r="20179" b="0"/>
          <a:stretch>
            <a:fillRect/>
          </a:stretch>
        </p:blipFill>
        <p:spPr>
          <a:xfrm>
            <a:off x="6172200" y="3643312"/>
            <a:ext cx="2549525" cy="32146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Types of DNA tests in genealogy</a:t>
            </a:r>
          </a:p>
        </p:txBody>
      </p:sp>
      <p:sp>
        <p:nvSpPr>
          <p:cNvPr id="114" name="Shape 11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Relationship tests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Y-chromosome matching –inherited only from father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Mitochondrial DNA matching –inherited only from mother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Statistical DNA matching – match DNA with sample populations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title"/>
          </p:nvPr>
        </p:nvSpPr>
        <p:spPr>
          <a:xfrm>
            <a:off x="381000" y="0"/>
            <a:ext cx="8305800" cy="1968500"/>
          </a:xfrm>
          <a:prstGeom prst="rect">
            <a:avLst/>
          </a:prstGeom>
        </p:spPr>
        <p:txBody>
          <a:bodyPr/>
          <a:lstStyle/>
          <a:p>
            <a:pPr algn="ctr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sp>
        <p:nvSpPr>
          <p:cNvPr id="117" name="Shape 117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testing for relationships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Are they related?</a:t>
            </a:r>
          </a:p>
        </p:txBody>
      </p:sp>
      <p:grpSp>
        <p:nvGrpSpPr>
          <p:cNvPr id="243" name="Group 243"/>
          <p:cNvGrpSpPr/>
          <p:nvPr/>
        </p:nvGrpSpPr>
        <p:grpSpPr>
          <a:xfrm>
            <a:off x="457199" y="1905000"/>
            <a:ext cx="8229601" cy="4114800"/>
            <a:chOff x="0" y="0"/>
            <a:chExt cx="8229599" cy="4114799"/>
          </a:xfrm>
        </p:grpSpPr>
        <p:sp>
          <p:nvSpPr>
            <p:cNvPr id="120" name="Shape 120"/>
            <p:cNvSpPr/>
            <p:nvPr/>
          </p:nvSpPr>
          <p:spPr>
            <a:xfrm rot="16200000">
              <a:off x="3241471" y="376201"/>
              <a:ext cx="240703" cy="457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1" name="Shape 121"/>
            <p:cNvSpPr/>
            <p:nvPr/>
          </p:nvSpPr>
          <p:spPr>
            <a:xfrm rot="16200000">
              <a:off x="2190325" y="-674944"/>
              <a:ext cx="240703" cy="25601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2" name="Shape 122"/>
            <p:cNvSpPr/>
            <p:nvPr/>
          </p:nvSpPr>
          <p:spPr>
            <a:xfrm flipH="1" rot="5400000">
              <a:off x="7931920" y="3443451"/>
              <a:ext cx="240703" cy="132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3" name="Shape 123"/>
            <p:cNvSpPr/>
            <p:nvPr/>
          </p:nvSpPr>
          <p:spPr>
            <a:xfrm rot="16200000">
              <a:off x="7800448" y="3444441"/>
              <a:ext cx="240704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4" name="Shape 124"/>
            <p:cNvSpPr/>
            <p:nvPr/>
          </p:nvSpPr>
          <p:spPr>
            <a:xfrm flipH="1" rot="5400000">
              <a:off x="7407859" y="3443399"/>
              <a:ext cx="240703" cy="132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5" name="Shape 125"/>
            <p:cNvSpPr/>
            <p:nvPr/>
          </p:nvSpPr>
          <p:spPr>
            <a:xfrm rot="16200000">
              <a:off x="7276335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6" name="Shape 126"/>
            <p:cNvSpPr/>
            <p:nvPr/>
          </p:nvSpPr>
          <p:spPr>
            <a:xfrm flipH="1" rot="5400000">
              <a:off x="6882807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7" name="Shape 127"/>
            <p:cNvSpPr/>
            <p:nvPr/>
          </p:nvSpPr>
          <p:spPr>
            <a:xfrm rot="16200000">
              <a:off x="6752274" y="3444389"/>
              <a:ext cx="240703" cy="130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8" name="Shape 128"/>
            <p:cNvSpPr/>
            <p:nvPr/>
          </p:nvSpPr>
          <p:spPr>
            <a:xfrm flipH="1" rot="5400000">
              <a:off x="6357702" y="3443451"/>
              <a:ext cx="240704" cy="132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29" name="Shape 129"/>
            <p:cNvSpPr/>
            <p:nvPr/>
          </p:nvSpPr>
          <p:spPr>
            <a:xfrm rot="16200000">
              <a:off x="6226231" y="3444441"/>
              <a:ext cx="240704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0" name="Shape 130"/>
            <p:cNvSpPr/>
            <p:nvPr/>
          </p:nvSpPr>
          <p:spPr>
            <a:xfrm flipH="1" rot="5400000">
              <a:off x="5832651" y="3444389"/>
              <a:ext cx="240703" cy="130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1" name="Shape 131"/>
            <p:cNvSpPr/>
            <p:nvPr/>
          </p:nvSpPr>
          <p:spPr>
            <a:xfrm rot="16200000">
              <a:off x="5702118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2" name="Shape 132"/>
            <p:cNvSpPr/>
            <p:nvPr/>
          </p:nvSpPr>
          <p:spPr>
            <a:xfrm flipH="1" rot="5400000">
              <a:off x="5308589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3" name="Shape 133"/>
            <p:cNvSpPr/>
            <p:nvPr/>
          </p:nvSpPr>
          <p:spPr>
            <a:xfrm rot="16200000">
              <a:off x="5177066" y="3443399"/>
              <a:ext cx="240703" cy="1325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4" name="Shape 134"/>
            <p:cNvSpPr/>
            <p:nvPr/>
          </p:nvSpPr>
          <p:spPr>
            <a:xfrm flipH="1" rot="5400000">
              <a:off x="4783485" y="3443451"/>
              <a:ext cx="240703" cy="13246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5" name="Shape 135"/>
            <p:cNvSpPr/>
            <p:nvPr/>
          </p:nvSpPr>
          <p:spPr>
            <a:xfrm rot="16200000">
              <a:off x="4652014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6" name="Shape 136"/>
            <p:cNvSpPr/>
            <p:nvPr/>
          </p:nvSpPr>
          <p:spPr>
            <a:xfrm flipH="1" rot="5400000">
              <a:off x="4258433" y="3444389"/>
              <a:ext cx="240704" cy="1305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7" name="Shape 137"/>
            <p:cNvSpPr/>
            <p:nvPr/>
          </p:nvSpPr>
          <p:spPr>
            <a:xfrm rot="16200000">
              <a:off x="4127900" y="3444441"/>
              <a:ext cx="240703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8" name="Shape 138"/>
            <p:cNvSpPr/>
            <p:nvPr/>
          </p:nvSpPr>
          <p:spPr>
            <a:xfrm flipH="1" rot="5400000">
              <a:off x="3864232" y="2717576"/>
              <a:ext cx="242048" cy="13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39" name="Shape 139"/>
            <p:cNvSpPr/>
            <p:nvPr/>
          </p:nvSpPr>
          <p:spPr>
            <a:xfrm rot="16200000">
              <a:off x="3733699" y="2717628"/>
              <a:ext cx="242048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0" name="Shape 140"/>
            <p:cNvSpPr/>
            <p:nvPr/>
          </p:nvSpPr>
          <p:spPr>
            <a:xfrm flipH="1" rot="5400000">
              <a:off x="3340118" y="2717576"/>
              <a:ext cx="242049" cy="13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1" name="Shape 141"/>
            <p:cNvSpPr/>
            <p:nvPr/>
          </p:nvSpPr>
          <p:spPr>
            <a:xfrm rot="16200000">
              <a:off x="3208595" y="2716638"/>
              <a:ext cx="242048" cy="13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2" name="Shape 142"/>
            <p:cNvSpPr/>
            <p:nvPr/>
          </p:nvSpPr>
          <p:spPr>
            <a:xfrm flipH="1" rot="5400000">
              <a:off x="2814077" y="2717628"/>
              <a:ext cx="242048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3" name="Shape 143"/>
            <p:cNvSpPr/>
            <p:nvPr/>
          </p:nvSpPr>
          <p:spPr>
            <a:xfrm rot="16200000">
              <a:off x="2683543" y="2717576"/>
              <a:ext cx="242048" cy="13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4" name="Shape 144"/>
            <p:cNvSpPr/>
            <p:nvPr/>
          </p:nvSpPr>
          <p:spPr>
            <a:xfrm flipH="1" rot="5400000">
              <a:off x="2289025" y="2716586"/>
              <a:ext cx="242048" cy="132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5" name="Shape 145"/>
            <p:cNvSpPr/>
            <p:nvPr/>
          </p:nvSpPr>
          <p:spPr>
            <a:xfrm rot="16200000">
              <a:off x="2157501" y="2717628"/>
              <a:ext cx="242048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6" name="Shape 146"/>
            <p:cNvSpPr/>
            <p:nvPr/>
          </p:nvSpPr>
          <p:spPr>
            <a:xfrm flipH="1" rot="5400000">
              <a:off x="1763973" y="2717628"/>
              <a:ext cx="242048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7" name="Shape 147"/>
            <p:cNvSpPr/>
            <p:nvPr/>
          </p:nvSpPr>
          <p:spPr>
            <a:xfrm rot="16200000">
              <a:off x="1632449" y="2716586"/>
              <a:ext cx="242048" cy="1325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8" name="Shape 148"/>
            <p:cNvSpPr/>
            <p:nvPr/>
          </p:nvSpPr>
          <p:spPr>
            <a:xfrm flipH="1" rot="5400000">
              <a:off x="1238869" y="2716638"/>
              <a:ext cx="242048" cy="13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49" name="Shape 149"/>
            <p:cNvSpPr/>
            <p:nvPr/>
          </p:nvSpPr>
          <p:spPr>
            <a:xfrm rot="16200000">
              <a:off x="1107397" y="2717628"/>
              <a:ext cx="242048" cy="130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0" name="Shape 150"/>
            <p:cNvSpPr/>
            <p:nvPr/>
          </p:nvSpPr>
          <p:spPr>
            <a:xfrm flipH="1" rot="5400000">
              <a:off x="713817" y="2717576"/>
              <a:ext cx="242048" cy="13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1" name="Shape 151"/>
            <p:cNvSpPr/>
            <p:nvPr/>
          </p:nvSpPr>
          <p:spPr>
            <a:xfrm rot="16200000">
              <a:off x="582293" y="2716638"/>
              <a:ext cx="242048" cy="13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2" name="Shape 152"/>
            <p:cNvSpPr/>
            <p:nvPr/>
          </p:nvSpPr>
          <p:spPr>
            <a:xfrm flipH="1" rot="5400000">
              <a:off x="188765" y="2716638"/>
              <a:ext cx="242048" cy="132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3" name="Shape 153"/>
            <p:cNvSpPr/>
            <p:nvPr/>
          </p:nvSpPr>
          <p:spPr>
            <a:xfrm rot="16200000">
              <a:off x="57241" y="2717576"/>
              <a:ext cx="242048" cy="1305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4" name="Shape 154"/>
            <p:cNvSpPr/>
            <p:nvPr/>
          </p:nvSpPr>
          <p:spPr>
            <a:xfrm flipH="1" rot="5400000">
              <a:off x="7734484" y="2652335"/>
              <a:ext cx="242048" cy="261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5" name="Shape 155"/>
            <p:cNvSpPr/>
            <p:nvPr/>
          </p:nvSpPr>
          <p:spPr>
            <a:xfrm rot="16200000">
              <a:off x="7472427" y="2651345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6" name="Shape 156"/>
            <p:cNvSpPr/>
            <p:nvPr/>
          </p:nvSpPr>
          <p:spPr>
            <a:xfrm flipH="1" rot="5400000">
              <a:off x="6685370" y="2651345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7" name="Shape 157"/>
            <p:cNvSpPr/>
            <p:nvPr/>
          </p:nvSpPr>
          <p:spPr>
            <a:xfrm rot="16200000">
              <a:off x="6422323" y="2651345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8" name="Shape 158"/>
            <p:cNvSpPr/>
            <p:nvPr/>
          </p:nvSpPr>
          <p:spPr>
            <a:xfrm flipH="1" rot="5400000">
              <a:off x="5635215" y="2651397"/>
              <a:ext cx="242048" cy="2629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59" name="Shape 159"/>
            <p:cNvSpPr/>
            <p:nvPr/>
          </p:nvSpPr>
          <p:spPr>
            <a:xfrm rot="16200000">
              <a:off x="5373210" y="2652335"/>
              <a:ext cx="242048" cy="261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0" name="Shape 160"/>
            <p:cNvSpPr/>
            <p:nvPr/>
          </p:nvSpPr>
          <p:spPr>
            <a:xfrm flipH="1" rot="5400000">
              <a:off x="4586049" y="2652335"/>
              <a:ext cx="242048" cy="261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1" name="Shape 161"/>
            <p:cNvSpPr/>
            <p:nvPr/>
          </p:nvSpPr>
          <p:spPr>
            <a:xfrm rot="16200000">
              <a:off x="4323992" y="2651345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2" name="Shape 162"/>
            <p:cNvSpPr/>
            <p:nvPr/>
          </p:nvSpPr>
          <p:spPr>
            <a:xfrm flipH="1" rot="5400000">
              <a:off x="3667416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3" name="Shape 163"/>
            <p:cNvSpPr/>
            <p:nvPr/>
          </p:nvSpPr>
          <p:spPr>
            <a:xfrm rot="16200000">
              <a:off x="3405359" y="1926866"/>
              <a:ext cx="242048" cy="261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4" name="Shape 164"/>
            <p:cNvSpPr/>
            <p:nvPr/>
          </p:nvSpPr>
          <p:spPr>
            <a:xfrm flipH="1" rot="5400000">
              <a:off x="2617312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5" name="Shape 165"/>
            <p:cNvSpPr/>
            <p:nvPr/>
          </p:nvSpPr>
          <p:spPr>
            <a:xfrm rot="16200000">
              <a:off x="2354265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6" name="Shape 166"/>
            <p:cNvSpPr/>
            <p:nvPr/>
          </p:nvSpPr>
          <p:spPr>
            <a:xfrm flipH="1" rot="5400000">
              <a:off x="1567209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7" name="Shape 167"/>
            <p:cNvSpPr/>
            <p:nvPr/>
          </p:nvSpPr>
          <p:spPr>
            <a:xfrm rot="16200000">
              <a:off x="1304162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8" name="Shape 168"/>
            <p:cNvSpPr/>
            <p:nvPr/>
          </p:nvSpPr>
          <p:spPr>
            <a:xfrm flipH="1" rot="5400000">
              <a:off x="517053" y="1925928"/>
              <a:ext cx="242048" cy="2629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69" name="Shape 169"/>
            <p:cNvSpPr/>
            <p:nvPr/>
          </p:nvSpPr>
          <p:spPr>
            <a:xfrm rot="16200000">
              <a:off x="254058" y="1925876"/>
              <a:ext cx="242048" cy="2630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0" name="Shape 170"/>
            <p:cNvSpPr/>
            <p:nvPr/>
          </p:nvSpPr>
          <p:spPr>
            <a:xfrm flipH="1" rot="5400000">
              <a:off x="7340956" y="1794405"/>
              <a:ext cx="242048" cy="5259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1" name="Shape 171"/>
            <p:cNvSpPr/>
            <p:nvPr/>
          </p:nvSpPr>
          <p:spPr>
            <a:xfrm flipH="1" rot="5400000">
              <a:off x="5241687" y="1795343"/>
              <a:ext cx="242048" cy="524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2" name="Shape 172"/>
            <p:cNvSpPr/>
            <p:nvPr/>
          </p:nvSpPr>
          <p:spPr>
            <a:xfrm flipH="1" rot="5400000">
              <a:off x="3273888" y="1069926"/>
              <a:ext cx="242048" cy="524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3" name="Shape 173"/>
            <p:cNvSpPr/>
            <p:nvPr/>
          </p:nvSpPr>
          <p:spPr>
            <a:xfrm flipH="1" rot="5400000">
              <a:off x="1172638" y="1068884"/>
              <a:ext cx="242048" cy="526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4" name="Shape 174"/>
            <p:cNvSpPr/>
            <p:nvPr/>
          </p:nvSpPr>
          <p:spPr>
            <a:xfrm rot="16200000">
              <a:off x="6815904" y="1795343"/>
              <a:ext cx="242048" cy="524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5" name="Shape 175"/>
            <p:cNvSpPr/>
            <p:nvPr/>
          </p:nvSpPr>
          <p:spPr>
            <a:xfrm rot="16200000">
              <a:off x="4717572" y="1795343"/>
              <a:ext cx="242048" cy="5241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6" name="Shape 176"/>
            <p:cNvSpPr/>
            <p:nvPr/>
          </p:nvSpPr>
          <p:spPr>
            <a:xfrm rot="16200000">
              <a:off x="2748836" y="1068884"/>
              <a:ext cx="242048" cy="5260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7" name="Shape 177"/>
            <p:cNvSpPr/>
            <p:nvPr/>
          </p:nvSpPr>
          <p:spPr>
            <a:xfrm rot="16200000">
              <a:off x="647586" y="1069926"/>
              <a:ext cx="242048" cy="5240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8" name="Shape 178"/>
            <p:cNvSpPr/>
            <p:nvPr/>
          </p:nvSpPr>
          <p:spPr>
            <a:xfrm flipH="1" rot="5400000">
              <a:off x="6553847" y="807817"/>
              <a:ext cx="242048" cy="1048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9" name="Shape 179"/>
            <p:cNvSpPr/>
            <p:nvPr/>
          </p:nvSpPr>
          <p:spPr>
            <a:xfrm rot="16200000">
              <a:off x="5504681" y="806879"/>
              <a:ext cx="242048" cy="10501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0" name="Shape 180"/>
            <p:cNvSpPr/>
            <p:nvPr/>
          </p:nvSpPr>
          <p:spPr>
            <a:xfrm flipH="1" rot="5400000">
              <a:off x="4750396" y="-674892"/>
              <a:ext cx="240703" cy="25600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1" name="Shape 181"/>
            <p:cNvSpPr/>
            <p:nvPr/>
          </p:nvSpPr>
          <p:spPr>
            <a:xfrm>
              <a:off x="3477869" y="0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2" name="Shape 182"/>
            <p:cNvSpPr/>
            <p:nvPr/>
          </p:nvSpPr>
          <p:spPr>
            <a:xfrm>
              <a:off x="6037262" y="726141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3" name="Shape 183"/>
            <p:cNvSpPr/>
            <p:nvPr/>
          </p:nvSpPr>
          <p:spPr>
            <a:xfrm>
              <a:off x="918580" y="726141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4" name="Shape 184"/>
            <p:cNvSpPr/>
            <p:nvPr/>
          </p:nvSpPr>
          <p:spPr>
            <a:xfrm>
              <a:off x="3019204" y="726141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5" name="Shape 185"/>
            <p:cNvSpPr/>
            <p:nvPr/>
          </p:nvSpPr>
          <p:spPr>
            <a:xfrm>
              <a:off x="4987680" y="1452282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6" name="Shape 186"/>
            <p:cNvSpPr/>
            <p:nvPr/>
          </p:nvSpPr>
          <p:spPr>
            <a:xfrm>
              <a:off x="7086845" y="1452282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7" name="Shape 187"/>
            <p:cNvSpPr/>
            <p:nvPr/>
          </p:nvSpPr>
          <p:spPr>
            <a:xfrm>
              <a:off x="393528" y="1452282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8" name="Shape 188"/>
            <p:cNvSpPr/>
            <p:nvPr/>
          </p:nvSpPr>
          <p:spPr>
            <a:xfrm>
              <a:off x="2494048" y="1452282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89" name="Shape 189"/>
            <p:cNvSpPr/>
            <p:nvPr/>
          </p:nvSpPr>
          <p:spPr>
            <a:xfrm>
              <a:off x="4462836" y="2178423"/>
              <a:ext cx="225009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0" name="Shape 190"/>
            <p:cNvSpPr/>
            <p:nvPr/>
          </p:nvSpPr>
          <p:spPr>
            <a:xfrm>
              <a:off x="6562210" y="2178423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1" name="Shape 191"/>
            <p:cNvSpPr/>
            <p:nvPr/>
          </p:nvSpPr>
          <p:spPr>
            <a:xfrm>
              <a:off x="1443736" y="1452282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2" name="Shape 192"/>
            <p:cNvSpPr/>
            <p:nvPr/>
          </p:nvSpPr>
          <p:spPr>
            <a:xfrm>
              <a:off x="3544465" y="1452282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3" name="Shape 193"/>
            <p:cNvSpPr/>
            <p:nvPr/>
          </p:nvSpPr>
          <p:spPr>
            <a:xfrm>
              <a:off x="5512523" y="2178423"/>
              <a:ext cx="224905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4" name="Shape 194"/>
            <p:cNvSpPr/>
            <p:nvPr/>
          </p:nvSpPr>
          <p:spPr>
            <a:xfrm>
              <a:off x="7611585" y="2178423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5" name="Shape 195"/>
            <p:cNvSpPr/>
            <p:nvPr/>
          </p:nvSpPr>
          <p:spPr>
            <a:xfrm>
              <a:off x="131210" y="2178423"/>
              <a:ext cx="224905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6" name="Shape 196"/>
            <p:cNvSpPr/>
            <p:nvPr/>
          </p:nvSpPr>
          <p:spPr>
            <a:xfrm>
              <a:off x="656054" y="2178423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7" name="Shape 197"/>
            <p:cNvSpPr/>
            <p:nvPr/>
          </p:nvSpPr>
          <p:spPr>
            <a:xfrm>
              <a:off x="1181106" y="2178423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8" name="Shape 198"/>
            <p:cNvSpPr/>
            <p:nvPr/>
          </p:nvSpPr>
          <p:spPr>
            <a:xfrm>
              <a:off x="1706262" y="2178423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99" name="Shape 199"/>
            <p:cNvSpPr/>
            <p:nvPr/>
          </p:nvSpPr>
          <p:spPr>
            <a:xfrm>
              <a:off x="2231626" y="2178423"/>
              <a:ext cx="224905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0" name="Shape 200"/>
            <p:cNvSpPr/>
            <p:nvPr/>
          </p:nvSpPr>
          <p:spPr>
            <a:xfrm>
              <a:off x="2756782" y="2178423"/>
              <a:ext cx="224905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1" name="Shape 201"/>
            <p:cNvSpPr/>
            <p:nvPr/>
          </p:nvSpPr>
          <p:spPr>
            <a:xfrm>
              <a:off x="3281939" y="2178423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2" name="Shape 202"/>
            <p:cNvSpPr/>
            <p:nvPr/>
          </p:nvSpPr>
          <p:spPr>
            <a:xfrm>
              <a:off x="3806782" y="2178423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3" name="Shape 203"/>
            <p:cNvSpPr/>
            <p:nvPr/>
          </p:nvSpPr>
          <p:spPr>
            <a:xfrm>
              <a:off x="4200519" y="2904564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4" name="Shape 204"/>
            <p:cNvSpPr/>
            <p:nvPr/>
          </p:nvSpPr>
          <p:spPr>
            <a:xfrm>
              <a:off x="4725258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5" name="Shape 205"/>
            <p:cNvSpPr/>
            <p:nvPr/>
          </p:nvSpPr>
          <p:spPr>
            <a:xfrm>
              <a:off x="5250102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6" name="Shape 206"/>
            <p:cNvSpPr/>
            <p:nvPr/>
          </p:nvSpPr>
          <p:spPr>
            <a:xfrm>
              <a:off x="5774945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7" name="Shape 207"/>
            <p:cNvSpPr/>
            <p:nvPr/>
          </p:nvSpPr>
          <p:spPr>
            <a:xfrm>
              <a:off x="6299789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8" name="Shape 208"/>
            <p:cNvSpPr/>
            <p:nvPr/>
          </p:nvSpPr>
          <p:spPr>
            <a:xfrm>
              <a:off x="6824736" y="2904564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09" name="Shape 209"/>
            <p:cNvSpPr/>
            <p:nvPr/>
          </p:nvSpPr>
          <p:spPr>
            <a:xfrm>
              <a:off x="7349476" y="2904564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0" name="Shape 210"/>
            <p:cNvSpPr/>
            <p:nvPr/>
          </p:nvSpPr>
          <p:spPr>
            <a:xfrm>
              <a:off x="7873798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1" name="Shape 211"/>
            <p:cNvSpPr/>
            <p:nvPr/>
          </p:nvSpPr>
          <p:spPr>
            <a:xfrm>
              <a:off x="0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2" name="Shape 212"/>
            <p:cNvSpPr/>
            <p:nvPr/>
          </p:nvSpPr>
          <p:spPr>
            <a:xfrm>
              <a:off x="262421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3" name="Shape 213"/>
            <p:cNvSpPr/>
            <p:nvPr/>
          </p:nvSpPr>
          <p:spPr>
            <a:xfrm>
              <a:off x="524843" y="2904564"/>
              <a:ext cx="224904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4" name="Shape 214"/>
            <p:cNvSpPr/>
            <p:nvPr/>
          </p:nvSpPr>
          <p:spPr>
            <a:xfrm>
              <a:off x="787265" y="2904564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5" name="Shape 215"/>
            <p:cNvSpPr/>
            <p:nvPr/>
          </p:nvSpPr>
          <p:spPr>
            <a:xfrm>
              <a:off x="1049791" y="2904564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6" name="Shape 216"/>
            <p:cNvSpPr/>
            <p:nvPr/>
          </p:nvSpPr>
          <p:spPr>
            <a:xfrm>
              <a:off x="1312317" y="2904564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7" name="Shape 217"/>
            <p:cNvSpPr/>
            <p:nvPr/>
          </p:nvSpPr>
          <p:spPr>
            <a:xfrm>
              <a:off x="1574947" y="2904564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8" name="Shape 218"/>
            <p:cNvSpPr/>
            <p:nvPr/>
          </p:nvSpPr>
          <p:spPr>
            <a:xfrm>
              <a:off x="1837577" y="2904564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19" name="Shape 219"/>
            <p:cNvSpPr/>
            <p:nvPr/>
          </p:nvSpPr>
          <p:spPr>
            <a:xfrm>
              <a:off x="2100207" y="2904564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0" name="Shape 220"/>
            <p:cNvSpPr/>
            <p:nvPr/>
          </p:nvSpPr>
          <p:spPr>
            <a:xfrm>
              <a:off x="2362837" y="2904564"/>
              <a:ext cx="22511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1" name="Shape 221"/>
            <p:cNvSpPr/>
            <p:nvPr/>
          </p:nvSpPr>
          <p:spPr>
            <a:xfrm>
              <a:off x="2625468" y="2904564"/>
              <a:ext cx="22511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2" name="Shape 222"/>
            <p:cNvSpPr/>
            <p:nvPr/>
          </p:nvSpPr>
          <p:spPr>
            <a:xfrm>
              <a:off x="2888098" y="2904564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3" name="Shape 223"/>
            <p:cNvSpPr/>
            <p:nvPr/>
          </p:nvSpPr>
          <p:spPr>
            <a:xfrm>
              <a:off x="3150623" y="2904564"/>
              <a:ext cx="22500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4" name="Shape 224"/>
            <p:cNvSpPr/>
            <p:nvPr/>
          </p:nvSpPr>
          <p:spPr>
            <a:xfrm>
              <a:off x="3413150" y="2904564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5" name="Shape 225"/>
            <p:cNvSpPr/>
            <p:nvPr/>
          </p:nvSpPr>
          <p:spPr>
            <a:xfrm>
              <a:off x="3675676" y="2904564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6" name="Shape 226"/>
            <p:cNvSpPr/>
            <p:nvPr/>
          </p:nvSpPr>
          <p:spPr>
            <a:xfrm>
              <a:off x="3938201" y="2904564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7" name="Shape 227"/>
            <p:cNvSpPr/>
            <p:nvPr/>
          </p:nvSpPr>
          <p:spPr>
            <a:xfrm>
              <a:off x="4069621" y="3630705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8" name="Shape 228"/>
            <p:cNvSpPr/>
            <p:nvPr/>
          </p:nvSpPr>
          <p:spPr>
            <a:xfrm>
              <a:off x="4331938" y="3630705"/>
              <a:ext cx="22469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29" name="Shape 229"/>
            <p:cNvSpPr/>
            <p:nvPr/>
          </p:nvSpPr>
          <p:spPr>
            <a:xfrm>
              <a:off x="4594152" y="3630705"/>
              <a:ext cx="224695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0" name="Shape 230"/>
            <p:cNvSpPr/>
            <p:nvPr/>
          </p:nvSpPr>
          <p:spPr>
            <a:xfrm>
              <a:off x="4856365" y="3630705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1" name="Shape 231"/>
            <p:cNvSpPr/>
            <p:nvPr/>
          </p:nvSpPr>
          <p:spPr>
            <a:xfrm>
              <a:off x="5118891" y="3630705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2" name="Shape 232"/>
            <p:cNvSpPr/>
            <p:nvPr/>
          </p:nvSpPr>
          <p:spPr>
            <a:xfrm>
              <a:off x="5381417" y="3630705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3" name="Shape 233"/>
            <p:cNvSpPr/>
            <p:nvPr/>
          </p:nvSpPr>
          <p:spPr>
            <a:xfrm>
              <a:off x="5643734" y="3630705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4" name="Shape 234"/>
            <p:cNvSpPr/>
            <p:nvPr/>
          </p:nvSpPr>
          <p:spPr>
            <a:xfrm>
              <a:off x="5906052" y="3630705"/>
              <a:ext cx="22500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5" name="Shape 235"/>
            <p:cNvSpPr/>
            <p:nvPr/>
          </p:nvSpPr>
          <p:spPr>
            <a:xfrm>
              <a:off x="6168577" y="3630705"/>
              <a:ext cx="22500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6" name="Shape 236"/>
            <p:cNvSpPr/>
            <p:nvPr/>
          </p:nvSpPr>
          <p:spPr>
            <a:xfrm>
              <a:off x="6431104" y="3630705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7" name="Shape 237"/>
            <p:cNvSpPr/>
            <p:nvPr/>
          </p:nvSpPr>
          <p:spPr>
            <a:xfrm>
              <a:off x="6693421" y="3630705"/>
              <a:ext cx="22480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8" name="Shape 238"/>
            <p:cNvSpPr/>
            <p:nvPr/>
          </p:nvSpPr>
          <p:spPr>
            <a:xfrm>
              <a:off x="6955738" y="3630705"/>
              <a:ext cx="22500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39" name="Shape 239"/>
            <p:cNvSpPr/>
            <p:nvPr/>
          </p:nvSpPr>
          <p:spPr>
            <a:xfrm>
              <a:off x="7218264" y="3630705"/>
              <a:ext cx="22500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0" name="Shape 240"/>
            <p:cNvSpPr/>
            <p:nvPr/>
          </p:nvSpPr>
          <p:spPr>
            <a:xfrm>
              <a:off x="7480790" y="3630705"/>
              <a:ext cx="22459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1" name="Shape 241"/>
            <p:cNvSpPr/>
            <p:nvPr/>
          </p:nvSpPr>
          <p:spPr>
            <a:xfrm>
              <a:off x="7742900" y="3630705"/>
              <a:ext cx="22459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2" name="Shape 242"/>
            <p:cNvSpPr/>
            <p:nvPr/>
          </p:nvSpPr>
          <p:spPr>
            <a:xfrm>
              <a:off x="8005009" y="3630705"/>
              <a:ext cx="22459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Are they related?</a:t>
            </a:r>
          </a:p>
        </p:txBody>
      </p:sp>
      <p:grpSp>
        <p:nvGrpSpPr>
          <p:cNvPr id="369" name="Group 369"/>
          <p:cNvGrpSpPr/>
          <p:nvPr/>
        </p:nvGrpSpPr>
        <p:grpSpPr>
          <a:xfrm>
            <a:off x="457199" y="1905000"/>
            <a:ext cx="4038601" cy="4114800"/>
            <a:chOff x="0" y="0"/>
            <a:chExt cx="4038599" cy="4114799"/>
          </a:xfrm>
        </p:grpSpPr>
        <p:sp>
          <p:nvSpPr>
            <p:cNvPr id="246" name="Shape 246"/>
            <p:cNvSpPr/>
            <p:nvPr/>
          </p:nvSpPr>
          <p:spPr>
            <a:xfrm rot="16200000">
              <a:off x="1529432" y="492779"/>
              <a:ext cx="240703" cy="22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7" name="Shape 247"/>
            <p:cNvSpPr/>
            <p:nvPr/>
          </p:nvSpPr>
          <p:spPr>
            <a:xfrm rot="16200000">
              <a:off x="1013591" y="-23061"/>
              <a:ext cx="240704" cy="125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8" name="Shape 248"/>
            <p:cNvSpPr/>
            <p:nvPr/>
          </p:nvSpPr>
          <p:spPr>
            <a:xfrm flipH="1" rot="5400000">
              <a:off x="3831226" y="3477180"/>
              <a:ext cx="240704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49" name="Shape 249"/>
            <p:cNvSpPr/>
            <p:nvPr/>
          </p:nvSpPr>
          <p:spPr>
            <a:xfrm rot="16200000">
              <a:off x="3766708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0" name="Shape 250"/>
            <p:cNvSpPr/>
            <p:nvPr/>
          </p:nvSpPr>
          <p:spPr>
            <a:xfrm flipH="1" rot="5400000">
              <a:off x="3574048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1" name="Shape 251"/>
            <p:cNvSpPr/>
            <p:nvPr/>
          </p:nvSpPr>
          <p:spPr>
            <a:xfrm rot="16200000">
              <a:off x="3509504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2" name="Shape 252"/>
            <p:cNvSpPr/>
            <p:nvPr/>
          </p:nvSpPr>
          <p:spPr>
            <a:xfrm flipH="1" rot="5400000">
              <a:off x="3316383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3" name="Shape 253"/>
            <p:cNvSpPr/>
            <p:nvPr/>
          </p:nvSpPr>
          <p:spPr>
            <a:xfrm rot="16200000">
              <a:off x="3252325" y="3477640"/>
              <a:ext cx="240704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4" name="Shape 254"/>
            <p:cNvSpPr/>
            <p:nvPr/>
          </p:nvSpPr>
          <p:spPr>
            <a:xfrm flipH="1" rot="5400000">
              <a:off x="3058694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5" name="Shape 255"/>
            <p:cNvSpPr/>
            <p:nvPr/>
          </p:nvSpPr>
          <p:spPr>
            <a:xfrm rot="16200000">
              <a:off x="2994175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6" name="Shape 256"/>
            <p:cNvSpPr/>
            <p:nvPr/>
          </p:nvSpPr>
          <p:spPr>
            <a:xfrm flipH="1" rot="5400000">
              <a:off x="2801029" y="3477640"/>
              <a:ext cx="240704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7" name="Shape 257"/>
            <p:cNvSpPr/>
            <p:nvPr/>
          </p:nvSpPr>
          <p:spPr>
            <a:xfrm rot="16200000">
              <a:off x="2736971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8" name="Shape 258"/>
            <p:cNvSpPr/>
            <p:nvPr/>
          </p:nvSpPr>
          <p:spPr>
            <a:xfrm flipH="1" rot="5400000">
              <a:off x="2543851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59" name="Shape 259"/>
            <p:cNvSpPr/>
            <p:nvPr/>
          </p:nvSpPr>
          <p:spPr>
            <a:xfrm rot="16200000">
              <a:off x="2479307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0" name="Shape 260"/>
            <p:cNvSpPr/>
            <p:nvPr/>
          </p:nvSpPr>
          <p:spPr>
            <a:xfrm flipH="1" rot="5400000">
              <a:off x="2286161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1" name="Shape 261"/>
            <p:cNvSpPr/>
            <p:nvPr/>
          </p:nvSpPr>
          <p:spPr>
            <a:xfrm rot="16200000">
              <a:off x="2221643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2" name="Shape 262"/>
            <p:cNvSpPr/>
            <p:nvPr/>
          </p:nvSpPr>
          <p:spPr>
            <a:xfrm flipH="1" rot="5400000">
              <a:off x="2028497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3" name="Shape 263"/>
            <p:cNvSpPr/>
            <p:nvPr/>
          </p:nvSpPr>
          <p:spPr>
            <a:xfrm rot="16200000">
              <a:off x="1964439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4" name="Shape 264"/>
            <p:cNvSpPr/>
            <p:nvPr/>
          </p:nvSpPr>
          <p:spPr>
            <a:xfrm flipH="1" rot="5400000">
              <a:off x="1834704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5" name="Shape 265"/>
            <p:cNvSpPr/>
            <p:nvPr/>
          </p:nvSpPr>
          <p:spPr>
            <a:xfrm rot="16200000">
              <a:off x="1770646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6" name="Shape 266"/>
            <p:cNvSpPr/>
            <p:nvPr/>
          </p:nvSpPr>
          <p:spPr>
            <a:xfrm flipH="1" rot="5400000">
              <a:off x="1577500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7" name="Shape 267"/>
            <p:cNvSpPr/>
            <p:nvPr/>
          </p:nvSpPr>
          <p:spPr>
            <a:xfrm rot="16200000">
              <a:off x="1512956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8" name="Shape 268"/>
            <p:cNvSpPr/>
            <p:nvPr/>
          </p:nvSpPr>
          <p:spPr>
            <a:xfrm flipH="1" rot="5400000">
              <a:off x="1319349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69" name="Shape 269"/>
            <p:cNvSpPr/>
            <p:nvPr/>
          </p:nvSpPr>
          <p:spPr>
            <a:xfrm rot="16200000">
              <a:off x="1255291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0" name="Shape 270"/>
            <p:cNvSpPr/>
            <p:nvPr/>
          </p:nvSpPr>
          <p:spPr>
            <a:xfrm flipH="1" rot="5400000">
              <a:off x="1061685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1" name="Shape 271"/>
            <p:cNvSpPr/>
            <p:nvPr/>
          </p:nvSpPr>
          <p:spPr>
            <a:xfrm rot="16200000">
              <a:off x="99714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2" name="Shape 272"/>
            <p:cNvSpPr/>
            <p:nvPr/>
          </p:nvSpPr>
          <p:spPr>
            <a:xfrm flipH="1" rot="5400000">
              <a:off x="80402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3" name="Shape 273"/>
            <p:cNvSpPr/>
            <p:nvPr/>
          </p:nvSpPr>
          <p:spPr>
            <a:xfrm rot="16200000">
              <a:off x="739477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4" name="Shape 274"/>
            <p:cNvSpPr/>
            <p:nvPr/>
          </p:nvSpPr>
          <p:spPr>
            <a:xfrm flipH="1" rot="5400000">
              <a:off x="546331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5" name="Shape 275"/>
            <p:cNvSpPr/>
            <p:nvPr/>
          </p:nvSpPr>
          <p:spPr>
            <a:xfrm rot="16200000">
              <a:off x="481812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6" name="Shape 276"/>
            <p:cNvSpPr/>
            <p:nvPr/>
          </p:nvSpPr>
          <p:spPr>
            <a:xfrm flipH="1" rot="5400000">
              <a:off x="288666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7" name="Shape 277"/>
            <p:cNvSpPr/>
            <p:nvPr/>
          </p:nvSpPr>
          <p:spPr>
            <a:xfrm rot="16200000">
              <a:off x="224122" y="2750366"/>
              <a:ext cx="242049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8" name="Shape 278"/>
            <p:cNvSpPr/>
            <p:nvPr/>
          </p:nvSpPr>
          <p:spPr>
            <a:xfrm flipH="1" rot="5400000">
              <a:off x="3100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79" name="Shape 279"/>
            <p:cNvSpPr/>
            <p:nvPr/>
          </p:nvSpPr>
          <p:spPr>
            <a:xfrm rot="16200000">
              <a:off x="-33542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0" name="Shape 280"/>
            <p:cNvSpPr/>
            <p:nvPr/>
          </p:nvSpPr>
          <p:spPr>
            <a:xfrm flipH="1" rot="5400000">
              <a:off x="3733994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1" name="Shape 281"/>
            <p:cNvSpPr/>
            <p:nvPr/>
          </p:nvSpPr>
          <p:spPr>
            <a:xfrm rot="16200000">
              <a:off x="3605392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2" name="Shape 282"/>
            <p:cNvSpPr/>
            <p:nvPr/>
          </p:nvSpPr>
          <p:spPr>
            <a:xfrm flipH="1" rot="5400000">
              <a:off x="3219151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3" name="Shape 283"/>
            <p:cNvSpPr/>
            <p:nvPr/>
          </p:nvSpPr>
          <p:spPr>
            <a:xfrm rot="16200000">
              <a:off x="3090063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4" name="Shape 284"/>
            <p:cNvSpPr/>
            <p:nvPr/>
          </p:nvSpPr>
          <p:spPr>
            <a:xfrm flipH="1" rot="5400000">
              <a:off x="2703797" y="2718350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5" name="Shape 285"/>
            <p:cNvSpPr/>
            <p:nvPr/>
          </p:nvSpPr>
          <p:spPr>
            <a:xfrm rot="16200000">
              <a:off x="2575220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6" name="Shape 286"/>
            <p:cNvSpPr/>
            <p:nvPr/>
          </p:nvSpPr>
          <p:spPr>
            <a:xfrm flipH="1" rot="5400000">
              <a:off x="2188928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7" name="Shape 287"/>
            <p:cNvSpPr/>
            <p:nvPr/>
          </p:nvSpPr>
          <p:spPr>
            <a:xfrm rot="16200000">
              <a:off x="2060326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8" name="Shape 288"/>
            <p:cNvSpPr/>
            <p:nvPr/>
          </p:nvSpPr>
          <p:spPr>
            <a:xfrm flipH="1" rot="5400000">
              <a:off x="1738118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89" name="Shape 289"/>
            <p:cNvSpPr/>
            <p:nvPr/>
          </p:nvSpPr>
          <p:spPr>
            <a:xfrm rot="16200000">
              <a:off x="1609516" y="1993342"/>
              <a:ext cx="242048" cy="128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0" name="Shape 290"/>
            <p:cNvSpPr/>
            <p:nvPr/>
          </p:nvSpPr>
          <p:spPr>
            <a:xfrm flipH="1" rot="5400000">
              <a:off x="122278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1" name="Shape 291"/>
            <p:cNvSpPr/>
            <p:nvPr/>
          </p:nvSpPr>
          <p:spPr>
            <a:xfrm rot="16200000">
              <a:off x="1093702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2" name="Shape 292"/>
            <p:cNvSpPr/>
            <p:nvPr/>
          </p:nvSpPr>
          <p:spPr>
            <a:xfrm flipH="1" rot="5400000">
              <a:off x="707461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3" name="Shape 293"/>
            <p:cNvSpPr/>
            <p:nvPr/>
          </p:nvSpPr>
          <p:spPr>
            <a:xfrm rot="16200000">
              <a:off x="578373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4" name="Shape 294"/>
            <p:cNvSpPr/>
            <p:nvPr/>
          </p:nvSpPr>
          <p:spPr>
            <a:xfrm flipH="1" rot="5400000">
              <a:off x="192106" y="1992881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5" name="Shape 295"/>
            <p:cNvSpPr/>
            <p:nvPr/>
          </p:nvSpPr>
          <p:spPr>
            <a:xfrm rot="16200000">
              <a:off x="63044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6" name="Shape 296"/>
            <p:cNvSpPr/>
            <p:nvPr/>
          </p:nvSpPr>
          <p:spPr>
            <a:xfrm flipH="1" rot="5400000">
              <a:off x="3540873" y="1928337"/>
              <a:ext cx="242049" cy="258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7" name="Shape 297"/>
            <p:cNvSpPr/>
            <p:nvPr/>
          </p:nvSpPr>
          <p:spPr>
            <a:xfrm flipH="1" rot="5400000">
              <a:off x="2510676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8" name="Shape 298"/>
            <p:cNvSpPr/>
            <p:nvPr/>
          </p:nvSpPr>
          <p:spPr>
            <a:xfrm flipH="1" rot="5400000">
              <a:off x="1544998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299" name="Shape 299"/>
            <p:cNvSpPr/>
            <p:nvPr/>
          </p:nvSpPr>
          <p:spPr>
            <a:xfrm flipH="1" rot="5400000">
              <a:off x="513829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0" name="Shape 300"/>
            <p:cNvSpPr/>
            <p:nvPr/>
          </p:nvSpPr>
          <p:spPr>
            <a:xfrm rot="16200000">
              <a:off x="3283209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1" name="Shape 301"/>
            <p:cNvSpPr/>
            <p:nvPr/>
          </p:nvSpPr>
          <p:spPr>
            <a:xfrm rot="16200000">
              <a:off x="2253472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2" name="Shape 302"/>
            <p:cNvSpPr/>
            <p:nvPr/>
          </p:nvSpPr>
          <p:spPr>
            <a:xfrm rot="16200000">
              <a:off x="1287333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3" name="Shape 303"/>
            <p:cNvSpPr/>
            <p:nvPr/>
          </p:nvSpPr>
          <p:spPr>
            <a:xfrm rot="16200000">
              <a:off x="256164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4" name="Shape 304"/>
            <p:cNvSpPr/>
            <p:nvPr/>
          </p:nvSpPr>
          <p:spPr>
            <a:xfrm flipH="1" rot="5400000">
              <a:off x="3154607" y="1074727"/>
              <a:ext cx="242048" cy="514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5" name="Shape 305"/>
            <p:cNvSpPr/>
            <p:nvPr/>
          </p:nvSpPr>
          <p:spPr>
            <a:xfrm rot="16200000">
              <a:off x="2639739" y="1074266"/>
              <a:ext cx="242048" cy="515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6" name="Shape 306"/>
            <p:cNvSpPr/>
            <p:nvPr/>
          </p:nvSpPr>
          <p:spPr>
            <a:xfrm flipH="1" rot="5400000">
              <a:off x="2269923" y="-23036"/>
              <a:ext cx="240703" cy="1256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7" name="Shape 307"/>
            <p:cNvSpPr/>
            <p:nvPr/>
          </p:nvSpPr>
          <p:spPr>
            <a:xfrm>
              <a:off x="1706732" y="0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8" name="Shape 308"/>
            <p:cNvSpPr/>
            <p:nvPr/>
          </p:nvSpPr>
          <p:spPr>
            <a:xfrm>
              <a:off x="2962731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09" name="Shape 309"/>
            <p:cNvSpPr/>
            <p:nvPr/>
          </p:nvSpPr>
          <p:spPr>
            <a:xfrm>
              <a:off x="450784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0" name="Shape 310"/>
            <p:cNvSpPr/>
            <p:nvPr/>
          </p:nvSpPr>
          <p:spPr>
            <a:xfrm>
              <a:off x="1481646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1" name="Shape 311"/>
            <p:cNvSpPr/>
            <p:nvPr/>
          </p:nvSpPr>
          <p:spPr>
            <a:xfrm>
              <a:off x="2447657" y="1452282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2" name="Shape 312"/>
            <p:cNvSpPr/>
            <p:nvPr/>
          </p:nvSpPr>
          <p:spPr>
            <a:xfrm>
              <a:off x="3477803" y="1452282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3" name="Shape 313"/>
            <p:cNvSpPr/>
            <p:nvPr/>
          </p:nvSpPr>
          <p:spPr>
            <a:xfrm>
              <a:off x="193120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4" name="Shape 314"/>
            <p:cNvSpPr/>
            <p:nvPr/>
          </p:nvSpPr>
          <p:spPr>
            <a:xfrm>
              <a:off x="1223931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5" name="Shape 315"/>
            <p:cNvSpPr/>
            <p:nvPr/>
          </p:nvSpPr>
          <p:spPr>
            <a:xfrm>
              <a:off x="2190096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6" name="Shape 316"/>
            <p:cNvSpPr/>
            <p:nvPr/>
          </p:nvSpPr>
          <p:spPr>
            <a:xfrm>
              <a:off x="3220344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7" name="Shape 317"/>
            <p:cNvSpPr/>
            <p:nvPr/>
          </p:nvSpPr>
          <p:spPr>
            <a:xfrm>
              <a:off x="708500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8" name="Shape 318"/>
            <p:cNvSpPr/>
            <p:nvPr/>
          </p:nvSpPr>
          <p:spPr>
            <a:xfrm>
              <a:off x="1739413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19" name="Shape 319"/>
            <p:cNvSpPr/>
            <p:nvPr/>
          </p:nvSpPr>
          <p:spPr>
            <a:xfrm>
              <a:off x="270522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0" name="Shape 320"/>
            <p:cNvSpPr/>
            <p:nvPr/>
          </p:nvSpPr>
          <p:spPr>
            <a:xfrm>
              <a:off x="3735315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1" name="Shape 321"/>
            <p:cNvSpPr/>
            <p:nvPr/>
          </p:nvSpPr>
          <p:spPr>
            <a:xfrm>
              <a:off x="6439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2" name="Shape 322"/>
            <p:cNvSpPr/>
            <p:nvPr/>
          </p:nvSpPr>
          <p:spPr>
            <a:xfrm>
              <a:off x="321952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3" name="Shape 323"/>
            <p:cNvSpPr/>
            <p:nvPr/>
          </p:nvSpPr>
          <p:spPr>
            <a:xfrm>
              <a:off x="579617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4" name="Shape 324"/>
            <p:cNvSpPr/>
            <p:nvPr/>
          </p:nvSpPr>
          <p:spPr>
            <a:xfrm>
              <a:off x="837332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5" name="Shape 325"/>
            <p:cNvSpPr/>
            <p:nvPr/>
          </p:nvSpPr>
          <p:spPr>
            <a:xfrm>
              <a:off x="109515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6" name="Shape 326"/>
            <p:cNvSpPr/>
            <p:nvPr/>
          </p:nvSpPr>
          <p:spPr>
            <a:xfrm>
              <a:off x="1352865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7" name="Shape 327"/>
            <p:cNvSpPr/>
            <p:nvPr/>
          </p:nvSpPr>
          <p:spPr>
            <a:xfrm>
              <a:off x="1610581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8" name="Shape 328"/>
            <p:cNvSpPr/>
            <p:nvPr/>
          </p:nvSpPr>
          <p:spPr>
            <a:xfrm>
              <a:off x="1868143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29" name="Shape 329"/>
            <p:cNvSpPr/>
            <p:nvPr/>
          </p:nvSpPr>
          <p:spPr>
            <a:xfrm>
              <a:off x="2061366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0" name="Shape 330"/>
            <p:cNvSpPr/>
            <p:nvPr/>
          </p:nvSpPr>
          <p:spPr>
            <a:xfrm>
              <a:off x="2318877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1" name="Shape 331"/>
            <p:cNvSpPr/>
            <p:nvPr/>
          </p:nvSpPr>
          <p:spPr>
            <a:xfrm>
              <a:off x="2576439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2" name="Shape 332"/>
            <p:cNvSpPr/>
            <p:nvPr/>
          </p:nvSpPr>
          <p:spPr>
            <a:xfrm>
              <a:off x="283400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3" name="Shape 333"/>
            <p:cNvSpPr/>
            <p:nvPr/>
          </p:nvSpPr>
          <p:spPr>
            <a:xfrm>
              <a:off x="309156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4" name="Shape 334"/>
            <p:cNvSpPr/>
            <p:nvPr/>
          </p:nvSpPr>
          <p:spPr>
            <a:xfrm>
              <a:off x="334917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5" name="Shape 335"/>
            <p:cNvSpPr/>
            <p:nvPr/>
          </p:nvSpPr>
          <p:spPr>
            <a:xfrm>
              <a:off x="3606687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6" name="Shape 336"/>
            <p:cNvSpPr/>
            <p:nvPr/>
          </p:nvSpPr>
          <p:spPr>
            <a:xfrm>
              <a:off x="386399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7" name="Shape 337"/>
            <p:cNvSpPr/>
            <p:nvPr/>
          </p:nvSpPr>
          <p:spPr>
            <a:xfrm>
              <a:off x="0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8" name="Shape 338"/>
            <p:cNvSpPr/>
            <p:nvPr/>
          </p:nvSpPr>
          <p:spPr>
            <a:xfrm>
              <a:off x="12878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39" name="Shape 339"/>
            <p:cNvSpPr/>
            <p:nvPr/>
          </p:nvSpPr>
          <p:spPr>
            <a:xfrm>
              <a:off x="257562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0" name="Shape 340"/>
            <p:cNvSpPr/>
            <p:nvPr/>
          </p:nvSpPr>
          <p:spPr>
            <a:xfrm>
              <a:off x="386343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1" name="Shape 341"/>
            <p:cNvSpPr/>
            <p:nvPr/>
          </p:nvSpPr>
          <p:spPr>
            <a:xfrm>
              <a:off x="515175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2" name="Shape 342"/>
            <p:cNvSpPr/>
            <p:nvPr/>
          </p:nvSpPr>
          <p:spPr>
            <a:xfrm>
              <a:off x="644007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3" name="Shape 343"/>
            <p:cNvSpPr/>
            <p:nvPr/>
          </p:nvSpPr>
          <p:spPr>
            <a:xfrm>
              <a:off x="77289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4" name="Shape 344"/>
            <p:cNvSpPr/>
            <p:nvPr/>
          </p:nvSpPr>
          <p:spPr>
            <a:xfrm>
              <a:off x="90177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5" name="Shape 345"/>
            <p:cNvSpPr/>
            <p:nvPr/>
          </p:nvSpPr>
          <p:spPr>
            <a:xfrm>
              <a:off x="103065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6" name="Shape 346"/>
            <p:cNvSpPr/>
            <p:nvPr/>
          </p:nvSpPr>
          <p:spPr>
            <a:xfrm>
              <a:off x="115954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7" name="Shape 347"/>
            <p:cNvSpPr/>
            <p:nvPr/>
          </p:nvSpPr>
          <p:spPr>
            <a:xfrm>
              <a:off x="128842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8" name="Shape 348"/>
            <p:cNvSpPr/>
            <p:nvPr/>
          </p:nvSpPr>
          <p:spPr>
            <a:xfrm>
              <a:off x="1417307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49" name="Shape 349"/>
            <p:cNvSpPr/>
            <p:nvPr/>
          </p:nvSpPr>
          <p:spPr>
            <a:xfrm>
              <a:off x="1546139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0" name="Shape 350"/>
            <p:cNvSpPr/>
            <p:nvPr/>
          </p:nvSpPr>
          <p:spPr>
            <a:xfrm>
              <a:off x="1674971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1" name="Shape 351"/>
            <p:cNvSpPr/>
            <p:nvPr/>
          </p:nvSpPr>
          <p:spPr>
            <a:xfrm>
              <a:off x="1803803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2" name="Shape 352"/>
            <p:cNvSpPr/>
            <p:nvPr/>
          </p:nvSpPr>
          <p:spPr>
            <a:xfrm>
              <a:off x="193263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3" name="Shape 353"/>
            <p:cNvSpPr/>
            <p:nvPr/>
          </p:nvSpPr>
          <p:spPr>
            <a:xfrm>
              <a:off x="1997128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4" name="Shape 354"/>
            <p:cNvSpPr/>
            <p:nvPr/>
          </p:nvSpPr>
          <p:spPr>
            <a:xfrm>
              <a:off x="2125858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5" name="Shape 355"/>
            <p:cNvSpPr/>
            <p:nvPr/>
          </p:nvSpPr>
          <p:spPr>
            <a:xfrm>
              <a:off x="2254537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6" name="Shape 356"/>
            <p:cNvSpPr/>
            <p:nvPr/>
          </p:nvSpPr>
          <p:spPr>
            <a:xfrm>
              <a:off x="2383216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7" name="Shape 357"/>
            <p:cNvSpPr/>
            <p:nvPr/>
          </p:nvSpPr>
          <p:spPr>
            <a:xfrm>
              <a:off x="2512048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8" name="Shape 358"/>
            <p:cNvSpPr/>
            <p:nvPr/>
          </p:nvSpPr>
          <p:spPr>
            <a:xfrm>
              <a:off x="264088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59" name="Shape 359"/>
            <p:cNvSpPr/>
            <p:nvPr/>
          </p:nvSpPr>
          <p:spPr>
            <a:xfrm>
              <a:off x="276961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0" name="Shape 360"/>
            <p:cNvSpPr/>
            <p:nvPr/>
          </p:nvSpPr>
          <p:spPr>
            <a:xfrm>
              <a:off x="2898340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1" name="Shape 361"/>
            <p:cNvSpPr/>
            <p:nvPr/>
          </p:nvSpPr>
          <p:spPr>
            <a:xfrm>
              <a:off x="3027172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2" name="Shape 362"/>
            <p:cNvSpPr/>
            <p:nvPr/>
          </p:nvSpPr>
          <p:spPr>
            <a:xfrm>
              <a:off x="315600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3" name="Shape 363"/>
            <p:cNvSpPr/>
            <p:nvPr/>
          </p:nvSpPr>
          <p:spPr>
            <a:xfrm>
              <a:off x="3284734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4" name="Shape 364"/>
            <p:cNvSpPr/>
            <p:nvPr/>
          </p:nvSpPr>
          <p:spPr>
            <a:xfrm>
              <a:off x="3413464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5" name="Shape 365"/>
            <p:cNvSpPr/>
            <p:nvPr/>
          </p:nvSpPr>
          <p:spPr>
            <a:xfrm>
              <a:off x="3542296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6" name="Shape 366"/>
            <p:cNvSpPr/>
            <p:nvPr/>
          </p:nvSpPr>
          <p:spPr>
            <a:xfrm>
              <a:off x="3671129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7" name="Shape 367"/>
            <p:cNvSpPr/>
            <p:nvPr/>
          </p:nvSpPr>
          <p:spPr>
            <a:xfrm>
              <a:off x="3799756" y="3630705"/>
              <a:ext cx="110217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68" name="Shape 368"/>
            <p:cNvSpPr/>
            <p:nvPr/>
          </p:nvSpPr>
          <p:spPr>
            <a:xfrm>
              <a:off x="3928384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493" name="Group 493"/>
          <p:cNvGrpSpPr/>
          <p:nvPr/>
        </p:nvGrpSpPr>
        <p:grpSpPr>
          <a:xfrm>
            <a:off x="4953000" y="1828800"/>
            <a:ext cx="4038600" cy="4114800"/>
            <a:chOff x="0" y="0"/>
            <a:chExt cx="4038599" cy="4114799"/>
          </a:xfrm>
        </p:grpSpPr>
        <p:sp>
          <p:nvSpPr>
            <p:cNvPr id="370" name="Shape 370"/>
            <p:cNvSpPr/>
            <p:nvPr/>
          </p:nvSpPr>
          <p:spPr>
            <a:xfrm rot="16200000">
              <a:off x="1529431" y="492779"/>
              <a:ext cx="240704" cy="22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1" name="Shape 371"/>
            <p:cNvSpPr/>
            <p:nvPr/>
          </p:nvSpPr>
          <p:spPr>
            <a:xfrm rot="16200000">
              <a:off x="1013592" y="-23061"/>
              <a:ext cx="240703" cy="125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2" name="Shape 372"/>
            <p:cNvSpPr/>
            <p:nvPr/>
          </p:nvSpPr>
          <p:spPr>
            <a:xfrm flipH="1" rot="5400000">
              <a:off x="3831226" y="3477180"/>
              <a:ext cx="240704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3" name="Shape 373"/>
            <p:cNvSpPr/>
            <p:nvPr/>
          </p:nvSpPr>
          <p:spPr>
            <a:xfrm rot="16200000">
              <a:off x="3766709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4" name="Shape 374"/>
            <p:cNvSpPr/>
            <p:nvPr/>
          </p:nvSpPr>
          <p:spPr>
            <a:xfrm flipH="1" rot="5400000">
              <a:off x="3574048" y="3477154"/>
              <a:ext cx="240704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5" name="Shape 375"/>
            <p:cNvSpPr/>
            <p:nvPr/>
          </p:nvSpPr>
          <p:spPr>
            <a:xfrm rot="16200000">
              <a:off x="3509505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6" name="Shape 376"/>
            <p:cNvSpPr/>
            <p:nvPr/>
          </p:nvSpPr>
          <p:spPr>
            <a:xfrm flipH="1" rot="5400000">
              <a:off x="3316383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7" name="Shape 377"/>
            <p:cNvSpPr/>
            <p:nvPr/>
          </p:nvSpPr>
          <p:spPr>
            <a:xfrm rot="16200000">
              <a:off x="3252325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8" name="Shape 378"/>
            <p:cNvSpPr/>
            <p:nvPr/>
          </p:nvSpPr>
          <p:spPr>
            <a:xfrm flipH="1" rot="5400000">
              <a:off x="3058694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79" name="Shape 379"/>
            <p:cNvSpPr/>
            <p:nvPr/>
          </p:nvSpPr>
          <p:spPr>
            <a:xfrm rot="16200000">
              <a:off x="2994175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0" name="Shape 380"/>
            <p:cNvSpPr/>
            <p:nvPr/>
          </p:nvSpPr>
          <p:spPr>
            <a:xfrm flipH="1" rot="5400000">
              <a:off x="2801030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1" name="Shape 381"/>
            <p:cNvSpPr/>
            <p:nvPr/>
          </p:nvSpPr>
          <p:spPr>
            <a:xfrm rot="16200000">
              <a:off x="2736972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2" name="Shape 382"/>
            <p:cNvSpPr/>
            <p:nvPr/>
          </p:nvSpPr>
          <p:spPr>
            <a:xfrm flipH="1" rot="5400000">
              <a:off x="2543850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3" name="Shape 383"/>
            <p:cNvSpPr/>
            <p:nvPr/>
          </p:nvSpPr>
          <p:spPr>
            <a:xfrm rot="16200000">
              <a:off x="2479307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4" name="Shape 384"/>
            <p:cNvSpPr/>
            <p:nvPr/>
          </p:nvSpPr>
          <p:spPr>
            <a:xfrm flipH="1" rot="5400000">
              <a:off x="2286161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5" name="Shape 385"/>
            <p:cNvSpPr/>
            <p:nvPr/>
          </p:nvSpPr>
          <p:spPr>
            <a:xfrm rot="16200000">
              <a:off x="2221642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6" name="Shape 386"/>
            <p:cNvSpPr/>
            <p:nvPr/>
          </p:nvSpPr>
          <p:spPr>
            <a:xfrm flipH="1" rot="5400000">
              <a:off x="2028496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7" name="Shape 387"/>
            <p:cNvSpPr/>
            <p:nvPr/>
          </p:nvSpPr>
          <p:spPr>
            <a:xfrm rot="16200000">
              <a:off x="1964439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8" name="Shape 388"/>
            <p:cNvSpPr/>
            <p:nvPr/>
          </p:nvSpPr>
          <p:spPr>
            <a:xfrm flipH="1" rot="5400000">
              <a:off x="1834704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89" name="Shape 389"/>
            <p:cNvSpPr/>
            <p:nvPr/>
          </p:nvSpPr>
          <p:spPr>
            <a:xfrm rot="16200000">
              <a:off x="1770646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0" name="Shape 390"/>
            <p:cNvSpPr/>
            <p:nvPr/>
          </p:nvSpPr>
          <p:spPr>
            <a:xfrm flipH="1" rot="5400000">
              <a:off x="1577500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1" name="Shape 391"/>
            <p:cNvSpPr/>
            <p:nvPr/>
          </p:nvSpPr>
          <p:spPr>
            <a:xfrm rot="16200000">
              <a:off x="1512956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2" name="Shape 392"/>
            <p:cNvSpPr/>
            <p:nvPr/>
          </p:nvSpPr>
          <p:spPr>
            <a:xfrm flipH="1" rot="5400000">
              <a:off x="1319349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3" name="Shape 393"/>
            <p:cNvSpPr/>
            <p:nvPr/>
          </p:nvSpPr>
          <p:spPr>
            <a:xfrm rot="16200000">
              <a:off x="1255291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4" name="Shape 394"/>
            <p:cNvSpPr/>
            <p:nvPr/>
          </p:nvSpPr>
          <p:spPr>
            <a:xfrm flipH="1" rot="5400000">
              <a:off x="1061685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5" name="Shape 395"/>
            <p:cNvSpPr/>
            <p:nvPr/>
          </p:nvSpPr>
          <p:spPr>
            <a:xfrm rot="16200000">
              <a:off x="99714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6" name="Shape 396"/>
            <p:cNvSpPr/>
            <p:nvPr/>
          </p:nvSpPr>
          <p:spPr>
            <a:xfrm flipH="1" rot="5400000">
              <a:off x="80402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7" name="Shape 397"/>
            <p:cNvSpPr/>
            <p:nvPr/>
          </p:nvSpPr>
          <p:spPr>
            <a:xfrm rot="16200000">
              <a:off x="739477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8" name="Shape 398"/>
            <p:cNvSpPr/>
            <p:nvPr/>
          </p:nvSpPr>
          <p:spPr>
            <a:xfrm flipH="1" rot="5400000">
              <a:off x="546330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399" name="Shape 399"/>
            <p:cNvSpPr/>
            <p:nvPr/>
          </p:nvSpPr>
          <p:spPr>
            <a:xfrm rot="16200000">
              <a:off x="481812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0" name="Shape 400"/>
            <p:cNvSpPr/>
            <p:nvPr/>
          </p:nvSpPr>
          <p:spPr>
            <a:xfrm flipH="1" rot="5400000">
              <a:off x="288666" y="2750827"/>
              <a:ext cx="242049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1" name="Shape 401"/>
            <p:cNvSpPr/>
            <p:nvPr/>
          </p:nvSpPr>
          <p:spPr>
            <a:xfrm rot="16200000">
              <a:off x="22412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2" name="Shape 402"/>
            <p:cNvSpPr/>
            <p:nvPr/>
          </p:nvSpPr>
          <p:spPr>
            <a:xfrm flipH="1" rot="5400000">
              <a:off x="3100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3" name="Shape 403"/>
            <p:cNvSpPr/>
            <p:nvPr/>
          </p:nvSpPr>
          <p:spPr>
            <a:xfrm rot="16200000">
              <a:off x="-33542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4" name="Shape 404"/>
            <p:cNvSpPr/>
            <p:nvPr/>
          </p:nvSpPr>
          <p:spPr>
            <a:xfrm flipH="1" rot="5400000">
              <a:off x="3733994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5" name="Shape 405"/>
            <p:cNvSpPr/>
            <p:nvPr/>
          </p:nvSpPr>
          <p:spPr>
            <a:xfrm rot="16200000">
              <a:off x="3605392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6" name="Shape 406"/>
            <p:cNvSpPr/>
            <p:nvPr/>
          </p:nvSpPr>
          <p:spPr>
            <a:xfrm flipH="1" rot="5400000">
              <a:off x="3219151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7" name="Shape 407"/>
            <p:cNvSpPr/>
            <p:nvPr/>
          </p:nvSpPr>
          <p:spPr>
            <a:xfrm rot="16200000">
              <a:off x="3090064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8" name="Shape 408"/>
            <p:cNvSpPr/>
            <p:nvPr/>
          </p:nvSpPr>
          <p:spPr>
            <a:xfrm flipH="1" rot="5400000">
              <a:off x="2703797" y="2718350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09" name="Shape 409"/>
            <p:cNvSpPr/>
            <p:nvPr/>
          </p:nvSpPr>
          <p:spPr>
            <a:xfrm rot="16200000">
              <a:off x="2575221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0" name="Shape 410"/>
            <p:cNvSpPr/>
            <p:nvPr/>
          </p:nvSpPr>
          <p:spPr>
            <a:xfrm flipH="1" rot="5400000">
              <a:off x="2188928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1" name="Shape 411"/>
            <p:cNvSpPr/>
            <p:nvPr/>
          </p:nvSpPr>
          <p:spPr>
            <a:xfrm rot="16200000">
              <a:off x="2060326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2" name="Shape 412"/>
            <p:cNvSpPr/>
            <p:nvPr/>
          </p:nvSpPr>
          <p:spPr>
            <a:xfrm flipH="1" rot="5400000">
              <a:off x="173811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3" name="Shape 413"/>
            <p:cNvSpPr/>
            <p:nvPr/>
          </p:nvSpPr>
          <p:spPr>
            <a:xfrm rot="16200000">
              <a:off x="1609516" y="1993342"/>
              <a:ext cx="242048" cy="128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4" name="Shape 414"/>
            <p:cNvSpPr/>
            <p:nvPr/>
          </p:nvSpPr>
          <p:spPr>
            <a:xfrm flipH="1" rot="5400000">
              <a:off x="122278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5" name="Shape 415"/>
            <p:cNvSpPr/>
            <p:nvPr/>
          </p:nvSpPr>
          <p:spPr>
            <a:xfrm rot="16200000">
              <a:off x="1093701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6" name="Shape 416"/>
            <p:cNvSpPr/>
            <p:nvPr/>
          </p:nvSpPr>
          <p:spPr>
            <a:xfrm flipH="1" rot="5400000">
              <a:off x="707460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7" name="Shape 417"/>
            <p:cNvSpPr/>
            <p:nvPr/>
          </p:nvSpPr>
          <p:spPr>
            <a:xfrm rot="16200000">
              <a:off x="578372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8" name="Shape 418"/>
            <p:cNvSpPr/>
            <p:nvPr/>
          </p:nvSpPr>
          <p:spPr>
            <a:xfrm flipH="1" rot="5400000">
              <a:off x="192106" y="1992881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19" name="Shape 419"/>
            <p:cNvSpPr/>
            <p:nvPr/>
          </p:nvSpPr>
          <p:spPr>
            <a:xfrm rot="16200000">
              <a:off x="63044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0" name="Shape 420"/>
            <p:cNvSpPr/>
            <p:nvPr/>
          </p:nvSpPr>
          <p:spPr>
            <a:xfrm flipH="1" rot="5400000">
              <a:off x="3540873" y="1928337"/>
              <a:ext cx="242048" cy="258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1" name="Shape 421"/>
            <p:cNvSpPr/>
            <p:nvPr/>
          </p:nvSpPr>
          <p:spPr>
            <a:xfrm flipH="1" rot="5400000">
              <a:off x="2510677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2" name="Shape 422"/>
            <p:cNvSpPr/>
            <p:nvPr/>
          </p:nvSpPr>
          <p:spPr>
            <a:xfrm flipH="1" rot="5400000">
              <a:off x="1544998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3" name="Shape 423"/>
            <p:cNvSpPr/>
            <p:nvPr/>
          </p:nvSpPr>
          <p:spPr>
            <a:xfrm flipH="1" rot="5400000">
              <a:off x="513829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4" name="Shape 424"/>
            <p:cNvSpPr/>
            <p:nvPr/>
          </p:nvSpPr>
          <p:spPr>
            <a:xfrm rot="16200000">
              <a:off x="3283209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5" name="Shape 425"/>
            <p:cNvSpPr/>
            <p:nvPr/>
          </p:nvSpPr>
          <p:spPr>
            <a:xfrm rot="16200000">
              <a:off x="2253472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6" name="Shape 426"/>
            <p:cNvSpPr/>
            <p:nvPr/>
          </p:nvSpPr>
          <p:spPr>
            <a:xfrm rot="16200000">
              <a:off x="1287333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7" name="Shape 427"/>
            <p:cNvSpPr/>
            <p:nvPr/>
          </p:nvSpPr>
          <p:spPr>
            <a:xfrm rot="16200000">
              <a:off x="256164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8" name="Shape 428"/>
            <p:cNvSpPr/>
            <p:nvPr/>
          </p:nvSpPr>
          <p:spPr>
            <a:xfrm flipH="1" rot="5400000">
              <a:off x="3154607" y="1074727"/>
              <a:ext cx="242048" cy="514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29" name="Shape 429"/>
            <p:cNvSpPr/>
            <p:nvPr/>
          </p:nvSpPr>
          <p:spPr>
            <a:xfrm rot="16200000">
              <a:off x="2639739" y="1074266"/>
              <a:ext cx="242048" cy="515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0" name="Shape 430"/>
            <p:cNvSpPr/>
            <p:nvPr/>
          </p:nvSpPr>
          <p:spPr>
            <a:xfrm flipH="1" rot="5400000">
              <a:off x="2269922" y="-23036"/>
              <a:ext cx="240704" cy="1256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1" name="Shape 431"/>
            <p:cNvSpPr/>
            <p:nvPr/>
          </p:nvSpPr>
          <p:spPr>
            <a:xfrm>
              <a:off x="1706733" y="0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2" name="Shape 432"/>
            <p:cNvSpPr/>
            <p:nvPr/>
          </p:nvSpPr>
          <p:spPr>
            <a:xfrm>
              <a:off x="2962731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3" name="Shape 433"/>
            <p:cNvSpPr/>
            <p:nvPr/>
          </p:nvSpPr>
          <p:spPr>
            <a:xfrm>
              <a:off x="450784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4" name="Shape 434"/>
            <p:cNvSpPr/>
            <p:nvPr/>
          </p:nvSpPr>
          <p:spPr>
            <a:xfrm>
              <a:off x="1481646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5" name="Shape 435"/>
            <p:cNvSpPr/>
            <p:nvPr/>
          </p:nvSpPr>
          <p:spPr>
            <a:xfrm>
              <a:off x="2447658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6" name="Shape 436"/>
            <p:cNvSpPr/>
            <p:nvPr/>
          </p:nvSpPr>
          <p:spPr>
            <a:xfrm>
              <a:off x="3477804" y="1452282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7" name="Shape 437"/>
            <p:cNvSpPr/>
            <p:nvPr/>
          </p:nvSpPr>
          <p:spPr>
            <a:xfrm>
              <a:off x="193120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8" name="Shape 438"/>
            <p:cNvSpPr/>
            <p:nvPr/>
          </p:nvSpPr>
          <p:spPr>
            <a:xfrm>
              <a:off x="1223931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39" name="Shape 439"/>
            <p:cNvSpPr/>
            <p:nvPr/>
          </p:nvSpPr>
          <p:spPr>
            <a:xfrm>
              <a:off x="2190096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0" name="Shape 440"/>
            <p:cNvSpPr/>
            <p:nvPr/>
          </p:nvSpPr>
          <p:spPr>
            <a:xfrm>
              <a:off x="3220344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1" name="Shape 441"/>
            <p:cNvSpPr/>
            <p:nvPr/>
          </p:nvSpPr>
          <p:spPr>
            <a:xfrm>
              <a:off x="708500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2" name="Shape 442"/>
            <p:cNvSpPr/>
            <p:nvPr/>
          </p:nvSpPr>
          <p:spPr>
            <a:xfrm>
              <a:off x="1739413" y="1452282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3" name="Shape 443"/>
            <p:cNvSpPr/>
            <p:nvPr/>
          </p:nvSpPr>
          <p:spPr>
            <a:xfrm>
              <a:off x="2705220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4" name="Shape 444"/>
            <p:cNvSpPr/>
            <p:nvPr/>
          </p:nvSpPr>
          <p:spPr>
            <a:xfrm>
              <a:off x="3735315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5" name="Shape 445"/>
            <p:cNvSpPr/>
            <p:nvPr/>
          </p:nvSpPr>
          <p:spPr>
            <a:xfrm>
              <a:off x="6439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6" name="Shape 446"/>
            <p:cNvSpPr/>
            <p:nvPr/>
          </p:nvSpPr>
          <p:spPr>
            <a:xfrm>
              <a:off x="321952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7" name="Shape 447"/>
            <p:cNvSpPr/>
            <p:nvPr/>
          </p:nvSpPr>
          <p:spPr>
            <a:xfrm>
              <a:off x="579616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8" name="Shape 448"/>
            <p:cNvSpPr/>
            <p:nvPr/>
          </p:nvSpPr>
          <p:spPr>
            <a:xfrm>
              <a:off x="837332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49" name="Shape 449"/>
            <p:cNvSpPr/>
            <p:nvPr/>
          </p:nvSpPr>
          <p:spPr>
            <a:xfrm>
              <a:off x="109515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0" name="Shape 450"/>
            <p:cNvSpPr/>
            <p:nvPr/>
          </p:nvSpPr>
          <p:spPr>
            <a:xfrm>
              <a:off x="1352865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1" name="Shape 451"/>
            <p:cNvSpPr/>
            <p:nvPr/>
          </p:nvSpPr>
          <p:spPr>
            <a:xfrm>
              <a:off x="1610581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2" name="Shape 452"/>
            <p:cNvSpPr/>
            <p:nvPr/>
          </p:nvSpPr>
          <p:spPr>
            <a:xfrm>
              <a:off x="1868143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3" name="Shape 453"/>
            <p:cNvSpPr/>
            <p:nvPr/>
          </p:nvSpPr>
          <p:spPr>
            <a:xfrm>
              <a:off x="2061366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4" name="Shape 454"/>
            <p:cNvSpPr/>
            <p:nvPr/>
          </p:nvSpPr>
          <p:spPr>
            <a:xfrm>
              <a:off x="2318877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5" name="Shape 455"/>
            <p:cNvSpPr/>
            <p:nvPr/>
          </p:nvSpPr>
          <p:spPr>
            <a:xfrm>
              <a:off x="2576439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6" name="Shape 456"/>
            <p:cNvSpPr/>
            <p:nvPr/>
          </p:nvSpPr>
          <p:spPr>
            <a:xfrm>
              <a:off x="283400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7" name="Shape 457"/>
            <p:cNvSpPr/>
            <p:nvPr/>
          </p:nvSpPr>
          <p:spPr>
            <a:xfrm>
              <a:off x="309156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8" name="Shape 458"/>
            <p:cNvSpPr/>
            <p:nvPr/>
          </p:nvSpPr>
          <p:spPr>
            <a:xfrm>
              <a:off x="334917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59" name="Shape 459"/>
            <p:cNvSpPr/>
            <p:nvPr/>
          </p:nvSpPr>
          <p:spPr>
            <a:xfrm>
              <a:off x="3606687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0" name="Shape 460"/>
            <p:cNvSpPr/>
            <p:nvPr/>
          </p:nvSpPr>
          <p:spPr>
            <a:xfrm>
              <a:off x="386399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1" name="Shape 461"/>
            <p:cNvSpPr/>
            <p:nvPr/>
          </p:nvSpPr>
          <p:spPr>
            <a:xfrm>
              <a:off x="0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2" name="Shape 462"/>
            <p:cNvSpPr/>
            <p:nvPr/>
          </p:nvSpPr>
          <p:spPr>
            <a:xfrm>
              <a:off x="128780" y="2904564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3" name="Shape 463"/>
            <p:cNvSpPr/>
            <p:nvPr/>
          </p:nvSpPr>
          <p:spPr>
            <a:xfrm>
              <a:off x="25756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4" name="Shape 464"/>
            <p:cNvSpPr/>
            <p:nvPr/>
          </p:nvSpPr>
          <p:spPr>
            <a:xfrm>
              <a:off x="386343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5" name="Shape 465"/>
            <p:cNvSpPr/>
            <p:nvPr/>
          </p:nvSpPr>
          <p:spPr>
            <a:xfrm>
              <a:off x="515175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6" name="Shape 466"/>
            <p:cNvSpPr/>
            <p:nvPr/>
          </p:nvSpPr>
          <p:spPr>
            <a:xfrm>
              <a:off x="64400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7" name="Shape 467"/>
            <p:cNvSpPr/>
            <p:nvPr/>
          </p:nvSpPr>
          <p:spPr>
            <a:xfrm>
              <a:off x="77289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8" name="Shape 468"/>
            <p:cNvSpPr/>
            <p:nvPr/>
          </p:nvSpPr>
          <p:spPr>
            <a:xfrm>
              <a:off x="90177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69" name="Shape 469"/>
            <p:cNvSpPr/>
            <p:nvPr/>
          </p:nvSpPr>
          <p:spPr>
            <a:xfrm>
              <a:off x="103065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0" name="Shape 470"/>
            <p:cNvSpPr/>
            <p:nvPr/>
          </p:nvSpPr>
          <p:spPr>
            <a:xfrm>
              <a:off x="1159540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1" name="Shape 471"/>
            <p:cNvSpPr/>
            <p:nvPr/>
          </p:nvSpPr>
          <p:spPr>
            <a:xfrm>
              <a:off x="128842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2" name="Shape 472"/>
            <p:cNvSpPr/>
            <p:nvPr/>
          </p:nvSpPr>
          <p:spPr>
            <a:xfrm>
              <a:off x="1417307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3" name="Shape 473"/>
            <p:cNvSpPr/>
            <p:nvPr/>
          </p:nvSpPr>
          <p:spPr>
            <a:xfrm>
              <a:off x="1546139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4" name="Shape 474"/>
            <p:cNvSpPr/>
            <p:nvPr/>
          </p:nvSpPr>
          <p:spPr>
            <a:xfrm>
              <a:off x="1674972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5" name="Shape 475"/>
            <p:cNvSpPr/>
            <p:nvPr/>
          </p:nvSpPr>
          <p:spPr>
            <a:xfrm>
              <a:off x="1803803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6" name="Shape 476"/>
            <p:cNvSpPr/>
            <p:nvPr/>
          </p:nvSpPr>
          <p:spPr>
            <a:xfrm>
              <a:off x="193263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7" name="Shape 477"/>
            <p:cNvSpPr/>
            <p:nvPr/>
          </p:nvSpPr>
          <p:spPr>
            <a:xfrm>
              <a:off x="1997129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8" name="Shape 478"/>
            <p:cNvSpPr/>
            <p:nvPr/>
          </p:nvSpPr>
          <p:spPr>
            <a:xfrm>
              <a:off x="2125859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79" name="Shape 479"/>
            <p:cNvSpPr/>
            <p:nvPr/>
          </p:nvSpPr>
          <p:spPr>
            <a:xfrm>
              <a:off x="2254538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0" name="Shape 480"/>
            <p:cNvSpPr/>
            <p:nvPr/>
          </p:nvSpPr>
          <p:spPr>
            <a:xfrm>
              <a:off x="2383216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1" name="Shape 481"/>
            <p:cNvSpPr/>
            <p:nvPr/>
          </p:nvSpPr>
          <p:spPr>
            <a:xfrm>
              <a:off x="2512048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2" name="Shape 482"/>
            <p:cNvSpPr/>
            <p:nvPr/>
          </p:nvSpPr>
          <p:spPr>
            <a:xfrm>
              <a:off x="2640881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3" name="Shape 483"/>
            <p:cNvSpPr/>
            <p:nvPr/>
          </p:nvSpPr>
          <p:spPr>
            <a:xfrm>
              <a:off x="276961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4" name="Shape 484"/>
            <p:cNvSpPr/>
            <p:nvPr/>
          </p:nvSpPr>
          <p:spPr>
            <a:xfrm>
              <a:off x="2898340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5" name="Shape 485"/>
            <p:cNvSpPr/>
            <p:nvPr/>
          </p:nvSpPr>
          <p:spPr>
            <a:xfrm>
              <a:off x="3027173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6" name="Shape 486"/>
            <p:cNvSpPr/>
            <p:nvPr/>
          </p:nvSpPr>
          <p:spPr>
            <a:xfrm>
              <a:off x="315600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7" name="Shape 487"/>
            <p:cNvSpPr/>
            <p:nvPr/>
          </p:nvSpPr>
          <p:spPr>
            <a:xfrm>
              <a:off x="328473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8" name="Shape 488"/>
            <p:cNvSpPr/>
            <p:nvPr/>
          </p:nvSpPr>
          <p:spPr>
            <a:xfrm>
              <a:off x="3413465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89" name="Shape 489"/>
            <p:cNvSpPr/>
            <p:nvPr/>
          </p:nvSpPr>
          <p:spPr>
            <a:xfrm>
              <a:off x="3542297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0" name="Shape 490"/>
            <p:cNvSpPr/>
            <p:nvPr/>
          </p:nvSpPr>
          <p:spPr>
            <a:xfrm>
              <a:off x="3671129" y="3630705"/>
              <a:ext cx="110217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1" name="Shape 491"/>
            <p:cNvSpPr/>
            <p:nvPr/>
          </p:nvSpPr>
          <p:spPr>
            <a:xfrm>
              <a:off x="3799757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2" name="Shape 492"/>
            <p:cNvSpPr/>
            <p:nvPr/>
          </p:nvSpPr>
          <p:spPr>
            <a:xfrm>
              <a:off x="3928384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Rosalind_Franklin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76600" y="3562350"/>
            <a:ext cx="2570163" cy="268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39" name="JamesWatson.png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3348038" cy="4267201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hape 40"/>
          <p:cNvSpPr/>
          <p:nvPr/>
        </p:nvSpPr>
        <p:spPr>
          <a:xfrm>
            <a:off x="457200" y="6324600"/>
            <a:ext cx="8394700" cy="469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400"/>
              </a:spcBef>
              <a:buClr>
                <a:srgbClr val="FFFFFF"/>
              </a:buClr>
              <a:buFont typeface="Tahoma"/>
              <a:defRPr sz="2400"/>
            </a:lvl1pPr>
          </a:lstStyle>
          <a:p>
            <a:pPr/>
            <a:r>
              <a:t>Courtesy: Wikipedia</a:t>
            </a:r>
          </a:p>
        </p:txBody>
      </p:sp>
      <p:pic>
        <p:nvPicPr>
          <p:cNvPr id="41" name="image.pn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715000" y="381000"/>
            <a:ext cx="3125788" cy="3048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Shape 49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Are they related?  DNA can tell (</a:t>
            </a:r>
            <a:r>
              <a:rPr sz="24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!!</a:t>
            </a:r>
            <a:r>
              <a: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)</a:t>
            </a:r>
          </a:p>
        </p:txBody>
      </p:sp>
      <p:grpSp>
        <p:nvGrpSpPr>
          <p:cNvPr id="619" name="Group 619"/>
          <p:cNvGrpSpPr/>
          <p:nvPr/>
        </p:nvGrpSpPr>
        <p:grpSpPr>
          <a:xfrm>
            <a:off x="457199" y="1905000"/>
            <a:ext cx="4038601" cy="4114800"/>
            <a:chOff x="0" y="0"/>
            <a:chExt cx="4038599" cy="4114799"/>
          </a:xfrm>
        </p:grpSpPr>
        <p:sp>
          <p:nvSpPr>
            <p:cNvPr id="496" name="Shape 496"/>
            <p:cNvSpPr/>
            <p:nvPr/>
          </p:nvSpPr>
          <p:spPr>
            <a:xfrm rot="16200000">
              <a:off x="1529432" y="492779"/>
              <a:ext cx="240703" cy="22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7" name="Shape 497"/>
            <p:cNvSpPr/>
            <p:nvPr/>
          </p:nvSpPr>
          <p:spPr>
            <a:xfrm rot="16200000">
              <a:off x="1013591" y="-23061"/>
              <a:ext cx="240704" cy="125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8" name="Shape 498"/>
            <p:cNvSpPr/>
            <p:nvPr/>
          </p:nvSpPr>
          <p:spPr>
            <a:xfrm flipH="1" rot="5400000">
              <a:off x="3831226" y="3477180"/>
              <a:ext cx="240704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499" name="Shape 499"/>
            <p:cNvSpPr/>
            <p:nvPr/>
          </p:nvSpPr>
          <p:spPr>
            <a:xfrm rot="16200000">
              <a:off x="3766708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0" name="Shape 500"/>
            <p:cNvSpPr/>
            <p:nvPr/>
          </p:nvSpPr>
          <p:spPr>
            <a:xfrm flipH="1" rot="5400000">
              <a:off x="3574048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1" name="Shape 501"/>
            <p:cNvSpPr/>
            <p:nvPr/>
          </p:nvSpPr>
          <p:spPr>
            <a:xfrm rot="16200000">
              <a:off x="3509504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2" name="Shape 502"/>
            <p:cNvSpPr/>
            <p:nvPr/>
          </p:nvSpPr>
          <p:spPr>
            <a:xfrm flipH="1" rot="5400000">
              <a:off x="3316383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3" name="Shape 503"/>
            <p:cNvSpPr/>
            <p:nvPr/>
          </p:nvSpPr>
          <p:spPr>
            <a:xfrm rot="16200000">
              <a:off x="3252325" y="3477640"/>
              <a:ext cx="240704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4" name="Shape 504"/>
            <p:cNvSpPr/>
            <p:nvPr/>
          </p:nvSpPr>
          <p:spPr>
            <a:xfrm flipH="1" rot="5400000">
              <a:off x="3058694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5" name="Shape 505"/>
            <p:cNvSpPr/>
            <p:nvPr/>
          </p:nvSpPr>
          <p:spPr>
            <a:xfrm rot="16200000">
              <a:off x="2994175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6" name="Shape 506"/>
            <p:cNvSpPr/>
            <p:nvPr/>
          </p:nvSpPr>
          <p:spPr>
            <a:xfrm flipH="1" rot="5400000">
              <a:off x="2801029" y="3477640"/>
              <a:ext cx="240704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7" name="Shape 507"/>
            <p:cNvSpPr/>
            <p:nvPr/>
          </p:nvSpPr>
          <p:spPr>
            <a:xfrm rot="16200000">
              <a:off x="2736971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8" name="Shape 508"/>
            <p:cNvSpPr/>
            <p:nvPr/>
          </p:nvSpPr>
          <p:spPr>
            <a:xfrm flipH="1" rot="5400000">
              <a:off x="2543851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09" name="Shape 509"/>
            <p:cNvSpPr/>
            <p:nvPr/>
          </p:nvSpPr>
          <p:spPr>
            <a:xfrm rot="16200000">
              <a:off x="2479307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0" name="Shape 510"/>
            <p:cNvSpPr/>
            <p:nvPr/>
          </p:nvSpPr>
          <p:spPr>
            <a:xfrm flipH="1" rot="5400000">
              <a:off x="2286161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1" name="Shape 511"/>
            <p:cNvSpPr/>
            <p:nvPr/>
          </p:nvSpPr>
          <p:spPr>
            <a:xfrm rot="16200000">
              <a:off x="2221643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2" name="Shape 512"/>
            <p:cNvSpPr/>
            <p:nvPr/>
          </p:nvSpPr>
          <p:spPr>
            <a:xfrm flipH="1" rot="5400000">
              <a:off x="2028497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3" name="Shape 513"/>
            <p:cNvSpPr/>
            <p:nvPr/>
          </p:nvSpPr>
          <p:spPr>
            <a:xfrm rot="16200000">
              <a:off x="1964439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4" name="Shape 514"/>
            <p:cNvSpPr/>
            <p:nvPr/>
          </p:nvSpPr>
          <p:spPr>
            <a:xfrm flipH="1" rot="5400000">
              <a:off x="1834704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5" name="Shape 515"/>
            <p:cNvSpPr/>
            <p:nvPr/>
          </p:nvSpPr>
          <p:spPr>
            <a:xfrm rot="16200000">
              <a:off x="1770646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6" name="Shape 516"/>
            <p:cNvSpPr/>
            <p:nvPr/>
          </p:nvSpPr>
          <p:spPr>
            <a:xfrm flipH="1" rot="5400000">
              <a:off x="1577500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7" name="Shape 517"/>
            <p:cNvSpPr/>
            <p:nvPr/>
          </p:nvSpPr>
          <p:spPr>
            <a:xfrm rot="16200000">
              <a:off x="1512956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8" name="Shape 518"/>
            <p:cNvSpPr/>
            <p:nvPr/>
          </p:nvSpPr>
          <p:spPr>
            <a:xfrm flipH="1" rot="5400000">
              <a:off x="1319349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19" name="Shape 519"/>
            <p:cNvSpPr/>
            <p:nvPr/>
          </p:nvSpPr>
          <p:spPr>
            <a:xfrm rot="16200000">
              <a:off x="1255291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0" name="Shape 520"/>
            <p:cNvSpPr/>
            <p:nvPr/>
          </p:nvSpPr>
          <p:spPr>
            <a:xfrm flipH="1" rot="5400000">
              <a:off x="1061685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1" name="Shape 521"/>
            <p:cNvSpPr/>
            <p:nvPr/>
          </p:nvSpPr>
          <p:spPr>
            <a:xfrm rot="16200000">
              <a:off x="99714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2" name="Shape 522"/>
            <p:cNvSpPr/>
            <p:nvPr/>
          </p:nvSpPr>
          <p:spPr>
            <a:xfrm flipH="1" rot="5400000">
              <a:off x="80402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3" name="Shape 523"/>
            <p:cNvSpPr/>
            <p:nvPr/>
          </p:nvSpPr>
          <p:spPr>
            <a:xfrm rot="16200000">
              <a:off x="739477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4" name="Shape 524"/>
            <p:cNvSpPr/>
            <p:nvPr/>
          </p:nvSpPr>
          <p:spPr>
            <a:xfrm flipH="1" rot="5400000">
              <a:off x="546331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5" name="Shape 525"/>
            <p:cNvSpPr/>
            <p:nvPr/>
          </p:nvSpPr>
          <p:spPr>
            <a:xfrm rot="16200000">
              <a:off x="481812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6" name="Shape 526"/>
            <p:cNvSpPr/>
            <p:nvPr/>
          </p:nvSpPr>
          <p:spPr>
            <a:xfrm flipH="1" rot="5400000">
              <a:off x="288666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7" name="Shape 527"/>
            <p:cNvSpPr/>
            <p:nvPr/>
          </p:nvSpPr>
          <p:spPr>
            <a:xfrm rot="16200000">
              <a:off x="224122" y="2750366"/>
              <a:ext cx="242049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8" name="Shape 528"/>
            <p:cNvSpPr/>
            <p:nvPr/>
          </p:nvSpPr>
          <p:spPr>
            <a:xfrm flipH="1" rot="5400000">
              <a:off x="3100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29" name="Shape 529"/>
            <p:cNvSpPr/>
            <p:nvPr/>
          </p:nvSpPr>
          <p:spPr>
            <a:xfrm rot="16200000">
              <a:off x="-33542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0" name="Shape 530"/>
            <p:cNvSpPr/>
            <p:nvPr/>
          </p:nvSpPr>
          <p:spPr>
            <a:xfrm flipH="1" rot="5400000">
              <a:off x="3733994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1" name="Shape 531"/>
            <p:cNvSpPr/>
            <p:nvPr/>
          </p:nvSpPr>
          <p:spPr>
            <a:xfrm rot="16200000">
              <a:off x="3605392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2" name="Shape 532"/>
            <p:cNvSpPr/>
            <p:nvPr/>
          </p:nvSpPr>
          <p:spPr>
            <a:xfrm flipH="1" rot="5400000">
              <a:off x="3219151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3" name="Shape 533"/>
            <p:cNvSpPr/>
            <p:nvPr/>
          </p:nvSpPr>
          <p:spPr>
            <a:xfrm rot="16200000">
              <a:off x="3090063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4" name="Shape 534"/>
            <p:cNvSpPr/>
            <p:nvPr/>
          </p:nvSpPr>
          <p:spPr>
            <a:xfrm flipH="1" rot="5400000">
              <a:off x="2703797" y="2718350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5" name="Shape 535"/>
            <p:cNvSpPr/>
            <p:nvPr/>
          </p:nvSpPr>
          <p:spPr>
            <a:xfrm rot="16200000">
              <a:off x="2575220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6" name="Shape 536"/>
            <p:cNvSpPr/>
            <p:nvPr/>
          </p:nvSpPr>
          <p:spPr>
            <a:xfrm flipH="1" rot="5400000">
              <a:off x="2188928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7" name="Shape 537"/>
            <p:cNvSpPr/>
            <p:nvPr/>
          </p:nvSpPr>
          <p:spPr>
            <a:xfrm rot="16200000">
              <a:off x="2060326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8" name="Shape 538"/>
            <p:cNvSpPr/>
            <p:nvPr/>
          </p:nvSpPr>
          <p:spPr>
            <a:xfrm flipH="1" rot="5400000">
              <a:off x="1738118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39" name="Shape 539"/>
            <p:cNvSpPr/>
            <p:nvPr/>
          </p:nvSpPr>
          <p:spPr>
            <a:xfrm rot="16200000">
              <a:off x="1609516" y="1993342"/>
              <a:ext cx="242048" cy="128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0" name="Shape 540"/>
            <p:cNvSpPr/>
            <p:nvPr/>
          </p:nvSpPr>
          <p:spPr>
            <a:xfrm flipH="1" rot="5400000">
              <a:off x="122278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1" name="Shape 541"/>
            <p:cNvSpPr/>
            <p:nvPr/>
          </p:nvSpPr>
          <p:spPr>
            <a:xfrm rot="16200000">
              <a:off x="1093702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2" name="Shape 542"/>
            <p:cNvSpPr/>
            <p:nvPr/>
          </p:nvSpPr>
          <p:spPr>
            <a:xfrm flipH="1" rot="5400000">
              <a:off x="707461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3" name="Shape 543"/>
            <p:cNvSpPr/>
            <p:nvPr/>
          </p:nvSpPr>
          <p:spPr>
            <a:xfrm rot="16200000">
              <a:off x="578373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4" name="Shape 544"/>
            <p:cNvSpPr/>
            <p:nvPr/>
          </p:nvSpPr>
          <p:spPr>
            <a:xfrm flipH="1" rot="5400000">
              <a:off x="192106" y="1992881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5" name="Shape 545"/>
            <p:cNvSpPr/>
            <p:nvPr/>
          </p:nvSpPr>
          <p:spPr>
            <a:xfrm rot="16200000">
              <a:off x="63044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6" name="Shape 546"/>
            <p:cNvSpPr/>
            <p:nvPr/>
          </p:nvSpPr>
          <p:spPr>
            <a:xfrm flipH="1" rot="5400000">
              <a:off x="3540873" y="1928337"/>
              <a:ext cx="242049" cy="258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7" name="Shape 547"/>
            <p:cNvSpPr/>
            <p:nvPr/>
          </p:nvSpPr>
          <p:spPr>
            <a:xfrm flipH="1" rot="5400000">
              <a:off x="2510676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8" name="Shape 548"/>
            <p:cNvSpPr/>
            <p:nvPr/>
          </p:nvSpPr>
          <p:spPr>
            <a:xfrm flipH="1" rot="5400000">
              <a:off x="1544998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49" name="Shape 549"/>
            <p:cNvSpPr/>
            <p:nvPr/>
          </p:nvSpPr>
          <p:spPr>
            <a:xfrm flipH="1" rot="5400000">
              <a:off x="513829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0" name="Shape 550"/>
            <p:cNvSpPr/>
            <p:nvPr/>
          </p:nvSpPr>
          <p:spPr>
            <a:xfrm rot="16200000">
              <a:off x="3283209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1" name="Shape 551"/>
            <p:cNvSpPr/>
            <p:nvPr/>
          </p:nvSpPr>
          <p:spPr>
            <a:xfrm rot="16200000">
              <a:off x="2253472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2" name="Shape 552"/>
            <p:cNvSpPr/>
            <p:nvPr/>
          </p:nvSpPr>
          <p:spPr>
            <a:xfrm rot="16200000">
              <a:off x="1287333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3" name="Shape 553"/>
            <p:cNvSpPr/>
            <p:nvPr/>
          </p:nvSpPr>
          <p:spPr>
            <a:xfrm rot="16200000">
              <a:off x="256164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4" name="Shape 554"/>
            <p:cNvSpPr/>
            <p:nvPr/>
          </p:nvSpPr>
          <p:spPr>
            <a:xfrm flipH="1" rot="5400000">
              <a:off x="3154607" y="1074727"/>
              <a:ext cx="242048" cy="514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5" name="Shape 555"/>
            <p:cNvSpPr/>
            <p:nvPr/>
          </p:nvSpPr>
          <p:spPr>
            <a:xfrm rot="16200000">
              <a:off x="2639739" y="1074266"/>
              <a:ext cx="242048" cy="515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6" name="Shape 556"/>
            <p:cNvSpPr/>
            <p:nvPr/>
          </p:nvSpPr>
          <p:spPr>
            <a:xfrm flipH="1" rot="5400000">
              <a:off x="2269923" y="-23036"/>
              <a:ext cx="240703" cy="1256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7" name="Shape 557"/>
            <p:cNvSpPr/>
            <p:nvPr/>
          </p:nvSpPr>
          <p:spPr>
            <a:xfrm>
              <a:off x="1706732" y="0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8" name="Shape 558"/>
            <p:cNvSpPr/>
            <p:nvPr/>
          </p:nvSpPr>
          <p:spPr>
            <a:xfrm>
              <a:off x="2962731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59" name="Shape 559"/>
            <p:cNvSpPr/>
            <p:nvPr/>
          </p:nvSpPr>
          <p:spPr>
            <a:xfrm>
              <a:off x="450784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0" name="Shape 560"/>
            <p:cNvSpPr/>
            <p:nvPr/>
          </p:nvSpPr>
          <p:spPr>
            <a:xfrm>
              <a:off x="1481646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1" name="Shape 561"/>
            <p:cNvSpPr/>
            <p:nvPr/>
          </p:nvSpPr>
          <p:spPr>
            <a:xfrm>
              <a:off x="2447657" y="1452282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2" name="Shape 562"/>
            <p:cNvSpPr/>
            <p:nvPr/>
          </p:nvSpPr>
          <p:spPr>
            <a:xfrm>
              <a:off x="3477803" y="1452282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3" name="Shape 563"/>
            <p:cNvSpPr/>
            <p:nvPr/>
          </p:nvSpPr>
          <p:spPr>
            <a:xfrm>
              <a:off x="193120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4" name="Shape 564"/>
            <p:cNvSpPr/>
            <p:nvPr/>
          </p:nvSpPr>
          <p:spPr>
            <a:xfrm>
              <a:off x="1223931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5" name="Shape 565"/>
            <p:cNvSpPr/>
            <p:nvPr/>
          </p:nvSpPr>
          <p:spPr>
            <a:xfrm>
              <a:off x="2190096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6" name="Shape 566"/>
            <p:cNvSpPr/>
            <p:nvPr/>
          </p:nvSpPr>
          <p:spPr>
            <a:xfrm>
              <a:off x="3220344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7" name="Shape 567"/>
            <p:cNvSpPr/>
            <p:nvPr/>
          </p:nvSpPr>
          <p:spPr>
            <a:xfrm>
              <a:off x="708500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8" name="Shape 568"/>
            <p:cNvSpPr/>
            <p:nvPr/>
          </p:nvSpPr>
          <p:spPr>
            <a:xfrm>
              <a:off x="1739413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69" name="Shape 569"/>
            <p:cNvSpPr/>
            <p:nvPr/>
          </p:nvSpPr>
          <p:spPr>
            <a:xfrm>
              <a:off x="270522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0" name="Shape 570"/>
            <p:cNvSpPr/>
            <p:nvPr/>
          </p:nvSpPr>
          <p:spPr>
            <a:xfrm>
              <a:off x="3735315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1" name="Shape 571"/>
            <p:cNvSpPr/>
            <p:nvPr/>
          </p:nvSpPr>
          <p:spPr>
            <a:xfrm>
              <a:off x="6439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2" name="Shape 572"/>
            <p:cNvSpPr/>
            <p:nvPr/>
          </p:nvSpPr>
          <p:spPr>
            <a:xfrm>
              <a:off x="321952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3" name="Shape 573"/>
            <p:cNvSpPr/>
            <p:nvPr/>
          </p:nvSpPr>
          <p:spPr>
            <a:xfrm>
              <a:off x="579617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4" name="Shape 574"/>
            <p:cNvSpPr/>
            <p:nvPr/>
          </p:nvSpPr>
          <p:spPr>
            <a:xfrm>
              <a:off x="837332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5" name="Shape 575"/>
            <p:cNvSpPr/>
            <p:nvPr/>
          </p:nvSpPr>
          <p:spPr>
            <a:xfrm>
              <a:off x="109515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6" name="Shape 576"/>
            <p:cNvSpPr/>
            <p:nvPr/>
          </p:nvSpPr>
          <p:spPr>
            <a:xfrm>
              <a:off x="1352865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7" name="Shape 577"/>
            <p:cNvSpPr/>
            <p:nvPr/>
          </p:nvSpPr>
          <p:spPr>
            <a:xfrm>
              <a:off x="1610581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8" name="Shape 578"/>
            <p:cNvSpPr/>
            <p:nvPr/>
          </p:nvSpPr>
          <p:spPr>
            <a:xfrm>
              <a:off x="1868143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79" name="Shape 579"/>
            <p:cNvSpPr/>
            <p:nvPr/>
          </p:nvSpPr>
          <p:spPr>
            <a:xfrm>
              <a:off x="2061366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0" name="Shape 580"/>
            <p:cNvSpPr/>
            <p:nvPr/>
          </p:nvSpPr>
          <p:spPr>
            <a:xfrm>
              <a:off x="2318877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1" name="Shape 581"/>
            <p:cNvSpPr/>
            <p:nvPr/>
          </p:nvSpPr>
          <p:spPr>
            <a:xfrm>
              <a:off x="2576439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2" name="Shape 582"/>
            <p:cNvSpPr/>
            <p:nvPr/>
          </p:nvSpPr>
          <p:spPr>
            <a:xfrm>
              <a:off x="283400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3" name="Shape 583"/>
            <p:cNvSpPr/>
            <p:nvPr/>
          </p:nvSpPr>
          <p:spPr>
            <a:xfrm>
              <a:off x="309156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4" name="Shape 584"/>
            <p:cNvSpPr/>
            <p:nvPr/>
          </p:nvSpPr>
          <p:spPr>
            <a:xfrm>
              <a:off x="334917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5" name="Shape 585"/>
            <p:cNvSpPr/>
            <p:nvPr/>
          </p:nvSpPr>
          <p:spPr>
            <a:xfrm>
              <a:off x="3606687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6" name="Shape 586"/>
            <p:cNvSpPr/>
            <p:nvPr/>
          </p:nvSpPr>
          <p:spPr>
            <a:xfrm>
              <a:off x="386399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7" name="Shape 587"/>
            <p:cNvSpPr/>
            <p:nvPr/>
          </p:nvSpPr>
          <p:spPr>
            <a:xfrm>
              <a:off x="0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8" name="Shape 588"/>
            <p:cNvSpPr/>
            <p:nvPr/>
          </p:nvSpPr>
          <p:spPr>
            <a:xfrm>
              <a:off x="12878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89" name="Shape 589"/>
            <p:cNvSpPr/>
            <p:nvPr/>
          </p:nvSpPr>
          <p:spPr>
            <a:xfrm>
              <a:off x="257562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0" name="Shape 590"/>
            <p:cNvSpPr/>
            <p:nvPr/>
          </p:nvSpPr>
          <p:spPr>
            <a:xfrm>
              <a:off x="386343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1" name="Shape 591"/>
            <p:cNvSpPr/>
            <p:nvPr/>
          </p:nvSpPr>
          <p:spPr>
            <a:xfrm>
              <a:off x="515175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2" name="Shape 592"/>
            <p:cNvSpPr/>
            <p:nvPr/>
          </p:nvSpPr>
          <p:spPr>
            <a:xfrm>
              <a:off x="644007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3" name="Shape 593"/>
            <p:cNvSpPr/>
            <p:nvPr/>
          </p:nvSpPr>
          <p:spPr>
            <a:xfrm>
              <a:off x="77289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4" name="Shape 594"/>
            <p:cNvSpPr/>
            <p:nvPr/>
          </p:nvSpPr>
          <p:spPr>
            <a:xfrm>
              <a:off x="90177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5" name="Shape 595"/>
            <p:cNvSpPr/>
            <p:nvPr/>
          </p:nvSpPr>
          <p:spPr>
            <a:xfrm>
              <a:off x="103065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6" name="Shape 596"/>
            <p:cNvSpPr/>
            <p:nvPr/>
          </p:nvSpPr>
          <p:spPr>
            <a:xfrm>
              <a:off x="115954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7" name="Shape 597"/>
            <p:cNvSpPr/>
            <p:nvPr/>
          </p:nvSpPr>
          <p:spPr>
            <a:xfrm>
              <a:off x="128842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8" name="Shape 598"/>
            <p:cNvSpPr/>
            <p:nvPr/>
          </p:nvSpPr>
          <p:spPr>
            <a:xfrm>
              <a:off x="1417307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599" name="Shape 599"/>
            <p:cNvSpPr/>
            <p:nvPr/>
          </p:nvSpPr>
          <p:spPr>
            <a:xfrm>
              <a:off x="1546139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0" name="Shape 600"/>
            <p:cNvSpPr/>
            <p:nvPr/>
          </p:nvSpPr>
          <p:spPr>
            <a:xfrm>
              <a:off x="1674971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1" name="Shape 601"/>
            <p:cNvSpPr/>
            <p:nvPr/>
          </p:nvSpPr>
          <p:spPr>
            <a:xfrm>
              <a:off x="1803803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2" name="Shape 602"/>
            <p:cNvSpPr/>
            <p:nvPr/>
          </p:nvSpPr>
          <p:spPr>
            <a:xfrm>
              <a:off x="193263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3" name="Shape 603"/>
            <p:cNvSpPr/>
            <p:nvPr/>
          </p:nvSpPr>
          <p:spPr>
            <a:xfrm>
              <a:off x="1997128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4" name="Shape 604"/>
            <p:cNvSpPr/>
            <p:nvPr/>
          </p:nvSpPr>
          <p:spPr>
            <a:xfrm>
              <a:off x="2125858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5" name="Shape 605"/>
            <p:cNvSpPr/>
            <p:nvPr/>
          </p:nvSpPr>
          <p:spPr>
            <a:xfrm>
              <a:off x="2254537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6" name="Shape 606"/>
            <p:cNvSpPr/>
            <p:nvPr/>
          </p:nvSpPr>
          <p:spPr>
            <a:xfrm>
              <a:off x="2383216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7" name="Shape 607"/>
            <p:cNvSpPr/>
            <p:nvPr/>
          </p:nvSpPr>
          <p:spPr>
            <a:xfrm>
              <a:off x="2512048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8" name="Shape 608"/>
            <p:cNvSpPr/>
            <p:nvPr/>
          </p:nvSpPr>
          <p:spPr>
            <a:xfrm>
              <a:off x="264088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09" name="Shape 609"/>
            <p:cNvSpPr/>
            <p:nvPr/>
          </p:nvSpPr>
          <p:spPr>
            <a:xfrm>
              <a:off x="276961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0" name="Shape 610"/>
            <p:cNvSpPr/>
            <p:nvPr/>
          </p:nvSpPr>
          <p:spPr>
            <a:xfrm>
              <a:off x="2898340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1" name="Shape 611"/>
            <p:cNvSpPr/>
            <p:nvPr/>
          </p:nvSpPr>
          <p:spPr>
            <a:xfrm>
              <a:off x="3027172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2" name="Shape 612"/>
            <p:cNvSpPr/>
            <p:nvPr/>
          </p:nvSpPr>
          <p:spPr>
            <a:xfrm>
              <a:off x="315600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3" name="Shape 613"/>
            <p:cNvSpPr/>
            <p:nvPr/>
          </p:nvSpPr>
          <p:spPr>
            <a:xfrm>
              <a:off x="3284734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4" name="Shape 614"/>
            <p:cNvSpPr/>
            <p:nvPr/>
          </p:nvSpPr>
          <p:spPr>
            <a:xfrm>
              <a:off x="3413464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5" name="Shape 615"/>
            <p:cNvSpPr/>
            <p:nvPr/>
          </p:nvSpPr>
          <p:spPr>
            <a:xfrm>
              <a:off x="3542296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6" name="Shape 616"/>
            <p:cNvSpPr/>
            <p:nvPr/>
          </p:nvSpPr>
          <p:spPr>
            <a:xfrm>
              <a:off x="3671129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7" name="Shape 617"/>
            <p:cNvSpPr/>
            <p:nvPr/>
          </p:nvSpPr>
          <p:spPr>
            <a:xfrm>
              <a:off x="3799756" y="3630705"/>
              <a:ext cx="110217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18" name="Shape 618"/>
            <p:cNvSpPr/>
            <p:nvPr/>
          </p:nvSpPr>
          <p:spPr>
            <a:xfrm>
              <a:off x="3928384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  <p:grpSp>
        <p:nvGrpSpPr>
          <p:cNvPr id="743" name="Group 743"/>
          <p:cNvGrpSpPr/>
          <p:nvPr/>
        </p:nvGrpSpPr>
        <p:grpSpPr>
          <a:xfrm>
            <a:off x="4953000" y="1828800"/>
            <a:ext cx="4038600" cy="4114800"/>
            <a:chOff x="0" y="0"/>
            <a:chExt cx="4038599" cy="4114799"/>
          </a:xfrm>
        </p:grpSpPr>
        <p:sp>
          <p:nvSpPr>
            <p:cNvPr id="620" name="Shape 620"/>
            <p:cNvSpPr/>
            <p:nvPr/>
          </p:nvSpPr>
          <p:spPr>
            <a:xfrm rot="16200000">
              <a:off x="1529431" y="492779"/>
              <a:ext cx="240704" cy="2246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1" name="Shape 621"/>
            <p:cNvSpPr/>
            <p:nvPr/>
          </p:nvSpPr>
          <p:spPr>
            <a:xfrm rot="16200000">
              <a:off x="1013592" y="-23061"/>
              <a:ext cx="240703" cy="12563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2" name="Shape 622"/>
            <p:cNvSpPr/>
            <p:nvPr/>
          </p:nvSpPr>
          <p:spPr>
            <a:xfrm flipH="1" rot="5400000">
              <a:off x="3831226" y="3477180"/>
              <a:ext cx="240704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3" name="Shape 623"/>
            <p:cNvSpPr/>
            <p:nvPr/>
          </p:nvSpPr>
          <p:spPr>
            <a:xfrm rot="16200000">
              <a:off x="3766709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4" name="Shape 624"/>
            <p:cNvSpPr/>
            <p:nvPr/>
          </p:nvSpPr>
          <p:spPr>
            <a:xfrm flipH="1" rot="5400000">
              <a:off x="3574048" y="3477154"/>
              <a:ext cx="240704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5" name="Shape 625"/>
            <p:cNvSpPr/>
            <p:nvPr/>
          </p:nvSpPr>
          <p:spPr>
            <a:xfrm rot="16200000">
              <a:off x="3509505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6" name="Shape 626"/>
            <p:cNvSpPr/>
            <p:nvPr/>
          </p:nvSpPr>
          <p:spPr>
            <a:xfrm flipH="1" rot="5400000">
              <a:off x="3316383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7" name="Shape 627"/>
            <p:cNvSpPr/>
            <p:nvPr/>
          </p:nvSpPr>
          <p:spPr>
            <a:xfrm rot="16200000">
              <a:off x="3252325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8" name="Shape 628"/>
            <p:cNvSpPr/>
            <p:nvPr/>
          </p:nvSpPr>
          <p:spPr>
            <a:xfrm flipH="1" rot="5400000">
              <a:off x="3058694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29" name="Shape 629"/>
            <p:cNvSpPr/>
            <p:nvPr/>
          </p:nvSpPr>
          <p:spPr>
            <a:xfrm rot="16200000">
              <a:off x="2994175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0" name="Shape 630"/>
            <p:cNvSpPr/>
            <p:nvPr/>
          </p:nvSpPr>
          <p:spPr>
            <a:xfrm flipH="1" rot="5400000">
              <a:off x="2801030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1" name="Shape 631"/>
            <p:cNvSpPr/>
            <p:nvPr/>
          </p:nvSpPr>
          <p:spPr>
            <a:xfrm rot="16200000">
              <a:off x="2736972" y="3477666"/>
              <a:ext cx="240703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2" name="Shape 632"/>
            <p:cNvSpPr/>
            <p:nvPr/>
          </p:nvSpPr>
          <p:spPr>
            <a:xfrm flipH="1" rot="5400000">
              <a:off x="2543850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3" name="Shape 633"/>
            <p:cNvSpPr/>
            <p:nvPr/>
          </p:nvSpPr>
          <p:spPr>
            <a:xfrm rot="16200000">
              <a:off x="2479307" y="3477154"/>
              <a:ext cx="240703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4" name="Shape 634"/>
            <p:cNvSpPr/>
            <p:nvPr/>
          </p:nvSpPr>
          <p:spPr>
            <a:xfrm flipH="1" rot="5400000">
              <a:off x="2286161" y="3477180"/>
              <a:ext cx="240703" cy="650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5" name="Shape 635"/>
            <p:cNvSpPr/>
            <p:nvPr/>
          </p:nvSpPr>
          <p:spPr>
            <a:xfrm rot="16200000">
              <a:off x="2221642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6" name="Shape 636"/>
            <p:cNvSpPr/>
            <p:nvPr/>
          </p:nvSpPr>
          <p:spPr>
            <a:xfrm flipH="1" rot="5400000">
              <a:off x="2028496" y="3477640"/>
              <a:ext cx="240703" cy="640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7" name="Shape 637"/>
            <p:cNvSpPr/>
            <p:nvPr/>
          </p:nvSpPr>
          <p:spPr>
            <a:xfrm rot="16200000">
              <a:off x="1964439" y="3477666"/>
              <a:ext cx="240704" cy="640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8" name="Shape 638"/>
            <p:cNvSpPr/>
            <p:nvPr/>
          </p:nvSpPr>
          <p:spPr>
            <a:xfrm flipH="1" rot="5400000">
              <a:off x="1834704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39" name="Shape 639"/>
            <p:cNvSpPr/>
            <p:nvPr/>
          </p:nvSpPr>
          <p:spPr>
            <a:xfrm rot="16200000">
              <a:off x="1770646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0" name="Shape 640"/>
            <p:cNvSpPr/>
            <p:nvPr/>
          </p:nvSpPr>
          <p:spPr>
            <a:xfrm flipH="1" rot="5400000">
              <a:off x="1577500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1" name="Shape 641"/>
            <p:cNvSpPr/>
            <p:nvPr/>
          </p:nvSpPr>
          <p:spPr>
            <a:xfrm rot="16200000">
              <a:off x="1512956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2" name="Shape 642"/>
            <p:cNvSpPr/>
            <p:nvPr/>
          </p:nvSpPr>
          <p:spPr>
            <a:xfrm flipH="1" rot="5400000">
              <a:off x="1319349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3" name="Shape 643"/>
            <p:cNvSpPr/>
            <p:nvPr/>
          </p:nvSpPr>
          <p:spPr>
            <a:xfrm rot="16200000">
              <a:off x="1255291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4" name="Shape 644"/>
            <p:cNvSpPr/>
            <p:nvPr/>
          </p:nvSpPr>
          <p:spPr>
            <a:xfrm flipH="1" rot="5400000">
              <a:off x="1061685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5" name="Shape 645"/>
            <p:cNvSpPr/>
            <p:nvPr/>
          </p:nvSpPr>
          <p:spPr>
            <a:xfrm rot="16200000">
              <a:off x="99714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6" name="Shape 646"/>
            <p:cNvSpPr/>
            <p:nvPr/>
          </p:nvSpPr>
          <p:spPr>
            <a:xfrm flipH="1" rot="5400000">
              <a:off x="804021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7" name="Shape 647"/>
            <p:cNvSpPr/>
            <p:nvPr/>
          </p:nvSpPr>
          <p:spPr>
            <a:xfrm rot="16200000">
              <a:off x="739477" y="2750341"/>
              <a:ext cx="242048" cy="650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8" name="Shape 648"/>
            <p:cNvSpPr/>
            <p:nvPr/>
          </p:nvSpPr>
          <p:spPr>
            <a:xfrm flipH="1" rot="5400000">
              <a:off x="546330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49" name="Shape 649"/>
            <p:cNvSpPr/>
            <p:nvPr/>
          </p:nvSpPr>
          <p:spPr>
            <a:xfrm rot="16200000">
              <a:off x="481812" y="2750852"/>
              <a:ext cx="242048" cy="640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0" name="Shape 650"/>
            <p:cNvSpPr/>
            <p:nvPr/>
          </p:nvSpPr>
          <p:spPr>
            <a:xfrm flipH="1" rot="5400000">
              <a:off x="288666" y="2750827"/>
              <a:ext cx="242049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1" name="Shape 651"/>
            <p:cNvSpPr/>
            <p:nvPr/>
          </p:nvSpPr>
          <p:spPr>
            <a:xfrm rot="16200000">
              <a:off x="22412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2" name="Shape 652"/>
            <p:cNvSpPr/>
            <p:nvPr/>
          </p:nvSpPr>
          <p:spPr>
            <a:xfrm flipH="1" rot="5400000">
              <a:off x="31002" y="2750366"/>
              <a:ext cx="242048" cy="650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3" name="Shape 653"/>
            <p:cNvSpPr/>
            <p:nvPr/>
          </p:nvSpPr>
          <p:spPr>
            <a:xfrm rot="16200000">
              <a:off x="-33542" y="2750827"/>
              <a:ext cx="242048" cy="64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4" name="Shape 654"/>
            <p:cNvSpPr/>
            <p:nvPr/>
          </p:nvSpPr>
          <p:spPr>
            <a:xfrm flipH="1" rot="5400000">
              <a:off x="3733994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5" name="Shape 655"/>
            <p:cNvSpPr/>
            <p:nvPr/>
          </p:nvSpPr>
          <p:spPr>
            <a:xfrm rot="16200000">
              <a:off x="3605392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6" name="Shape 656"/>
            <p:cNvSpPr/>
            <p:nvPr/>
          </p:nvSpPr>
          <p:spPr>
            <a:xfrm flipH="1" rot="5400000">
              <a:off x="3219151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7" name="Shape 657"/>
            <p:cNvSpPr/>
            <p:nvPr/>
          </p:nvSpPr>
          <p:spPr>
            <a:xfrm rot="16200000">
              <a:off x="3090064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8" name="Shape 658"/>
            <p:cNvSpPr/>
            <p:nvPr/>
          </p:nvSpPr>
          <p:spPr>
            <a:xfrm flipH="1" rot="5400000">
              <a:off x="2703797" y="2718350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59" name="Shape 659"/>
            <p:cNvSpPr/>
            <p:nvPr/>
          </p:nvSpPr>
          <p:spPr>
            <a:xfrm rot="16200000">
              <a:off x="2575221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0" name="Shape 660"/>
            <p:cNvSpPr/>
            <p:nvPr/>
          </p:nvSpPr>
          <p:spPr>
            <a:xfrm flipH="1" rot="5400000">
              <a:off x="2188928" y="2718810"/>
              <a:ext cx="242048" cy="1281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1" name="Shape 661"/>
            <p:cNvSpPr/>
            <p:nvPr/>
          </p:nvSpPr>
          <p:spPr>
            <a:xfrm rot="16200000">
              <a:off x="2060326" y="2718325"/>
              <a:ext cx="242048" cy="1290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2" name="Shape 662"/>
            <p:cNvSpPr/>
            <p:nvPr/>
          </p:nvSpPr>
          <p:spPr>
            <a:xfrm flipH="1" rot="5400000">
              <a:off x="173811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3" name="Shape 663"/>
            <p:cNvSpPr/>
            <p:nvPr/>
          </p:nvSpPr>
          <p:spPr>
            <a:xfrm rot="16200000">
              <a:off x="1609516" y="1993342"/>
              <a:ext cx="242048" cy="1281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4" name="Shape 664"/>
            <p:cNvSpPr/>
            <p:nvPr/>
          </p:nvSpPr>
          <p:spPr>
            <a:xfrm flipH="1" rot="5400000">
              <a:off x="1222789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5" name="Shape 665"/>
            <p:cNvSpPr/>
            <p:nvPr/>
          </p:nvSpPr>
          <p:spPr>
            <a:xfrm rot="16200000">
              <a:off x="1093701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6" name="Shape 666"/>
            <p:cNvSpPr/>
            <p:nvPr/>
          </p:nvSpPr>
          <p:spPr>
            <a:xfrm flipH="1" rot="5400000">
              <a:off x="707460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7" name="Shape 667"/>
            <p:cNvSpPr/>
            <p:nvPr/>
          </p:nvSpPr>
          <p:spPr>
            <a:xfrm rot="16200000">
              <a:off x="578372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8" name="Shape 668"/>
            <p:cNvSpPr/>
            <p:nvPr/>
          </p:nvSpPr>
          <p:spPr>
            <a:xfrm flipH="1" rot="5400000">
              <a:off x="192106" y="1992881"/>
              <a:ext cx="242048" cy="1290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69" name="Shape 669"/>
            <p:cNvSpPr/>
            <p:nvPr/>
          </p:nvSpPr>
          <p:spPr>
            <a:xfrm rot="16200000">
              <a:off x="63044" y="1992856"/>
              <a:ext cx="242048" cy="1290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0" name="Shape 670"/>
            <p:cNvSpPr/>
            <p:nvPr/>
          </p:nvSpPr>
          <p:spPr>
            <a:xfrm flipH="1" rot="5400000">
              <a:off x="3540873" y="1928337"/>
              <a:ext cx="242048" cy="2581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1" name="Shape 671"/>
            <p:cNvSpPr/>
            <p:nvPr/>
          </p:nvSpPr>
          <p:spPr>
            <a:xfrm flipH="1" rot="5400000">
              <a:off x="2510677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2" name="Shape 672"/>
            <p:cNvSpPr/>
            <p:nvPr/>
          </p:nvSpPr>
          <p:spPr>
            <a:xfrm flipH="1" rot="5400000">
              <a:off x="1544998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3" name="Shape 673"/>
            <p:cNvSpPr/>
            <p:nvPr/>
          </p:nvSpPr>
          <p:spPr>
            <a:xfrm flipH="1" rot="5400000">
              <a:off x="513829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4" name="Shape 674"/>
            <p:cNvSpPr/>
            <p:nvPr/>
          </p:nvSpPr>
          <p:spPr>
            <a:xfrm rot="16200000">
              <a:off x="3283209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5" name="Shape 675"/>
            <p:cNvSpPr/>
            <p:nvPr/>
          </p:nvSpPr>
          <p:spPr>
            <a:xfrm rot="16200000">
              <a:off x="2253472" y="1928798"/>
              <a:ext cx="242048" cy="2572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6" name="Shape 676"/>
            <p:cNvSpPr/>
            <p:nvPr/>
          </p:nvSpPr>
          <p:spPr>
            <a:xfrm rot="16200000">
              <a:off x="1287333" y="1202843"/>
              <a:ext cx="242048" cy="2581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7" name="Shape 677"/>
            <p:cNvSpPr/>
            <p:nvPr/>
          </p:nvSpPr>
          <p:spPr>
            <a:xfrm rot="16200000">
              <a:off x="256164" y="1203354"/>
              <a:ext cx="242048" cy="2571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8" name="Shape 678"/>
            <p:cNvSpPr/>
            <p:nvPr/>
          </p:nvSpPr>
          <p:spPr>
            <a:xfrm flipH="1" rot="5400000">
              <a:off x="3154607" y="1074727"/>
              <a:ext cx="242048" cy="5144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79" name="Shape 679"/>
            <p:cNvSpPr/>
            <p:nvPr/>
          </p:nvSpPr>
          <p:spPr>
            <a:xfrm rot="16200000">
              <a:off x="2639739" y="1074266"/>
              <a:ext cx="242048" cy="515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10800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0" name="Shape 680"/>
            <p:cNvSpPr/>
            <p:nvPr/>
          </p:nvSpPr>
          <p:spPr>
            <a:xfrm flipH="1" rot="5400000">
              <a:off x="2269922" y="-23036"/>
              <a:ext cx="240704" cy="12563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706" y="0"/>
                  </a:lnTo>
                  <a:lnTo>
                    <a:pt x="10706" y="21600"/>
                  </a:lnTo>
                  <a:lnTo>
                    <a:pt x="21600" y="21600"/>
                  </a:lnTo>
                </a:path>
              </a:pathLst>
            </a:custGeom>
            <a:noFill/>
            <a:ln w="28575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1" name="Shape 681"/>
            <p:cNvSpPr/>
            <p:nvPr/>
          </p:nvSpPr>
          <p:spPr>
            <a:xfrm>
              <a:off x="1706733" y="0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2" name="Shape 682"/>
            <p:cNvSpPr/>
            <p:nvPr/>
          </p:nvSpPr>
          <p:spPr>
            <a:xfrm>
              <a:off x="2962731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3" name="Shape 683"/>
            <p:cNvSpPr/>
            <p:nvPr/>
          </p:nvSpPr>
          <p:spPr>
            <a:xfrm>
              <a:off x="450784" y="726141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4" name="Shape 684"/>
            <p:cNvSpPr/>
            <p:nvPr/>
          </p:nvSpPr>
          <p:spPr>
            <a:xfrm>
              <a:off x="1481646" y="726141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5" name="Shape 685"/>
            <p:cNvSpPr/>
            <p:nvPr/>
          </p:nvSpPr>
          <p:spPr>
            <a:xfrm>
              <a:off x="2447658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6" name="Shape 686"/>
            <p:cNvSpPr/>
            <p:nvPr/>
          </p:nvSpPr>
          <p:spPr>
            <a:xfrm>
              <a:off x="3477804" y="1452282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7" name="Shape 687"/>
            <p:cNvSpPr/>
            <p:nvPr/>
          </p:nvSpPr>
          <p:spPr>
            <a:xfrm>
              <a:off x="193120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8" name="Shape 688"/>
            <p:cNvSpPr/>
            <p:nvPr/>
          </p:nvSpPr>
          <p:spPr>
            <a:xfrm>
              <a:off x="1223931" y="1452282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89" name="Shape 689"/>
            <p:cNvSpPr/>
            <p:nvPr/>
          </p:nvSpPr>
          <p:spPr>
            <a:xfrm>
              <a:off x="2190096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0" name="Shape 690"/>
            <p:cNvSpPr/>
            <p:nvPr/>
          </p:nvSpPr>
          <p:spPr>
            <a:xfrm>
              <a:off x="3220344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1" name="Shape 691"/>
            <p:cNvSpPr/>
            <p:nvPr/>
          </p:nvSpPr>
          <p:spPr>
            <a:xfrm>
              <a:off x="708500" y="1452282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2" name="Shape 692"/>
            <p:cNvSpPr/>
            <p:nvPr/>
          </p:nvSpPr>
          <p:spPr>
            <a:xfrm>
              <a:off x="1739413" y="1452282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3" name="Shape 693"/>
            <p:cNvSpPr/>
            <p:nvPr/>
          </p:nvSpPr>
          <p:spPr>
            <a:xfrm>
              <a:off x="2705220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4" name="Shape 694"/>
            <p:cNvSpPr/>
            <p:nvPr/>
          </p:nvSpPr>
          <p:spPr>
            <a:xfrm>
              <a:off x="3735315" y="2178423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5" name="Shape 695"/>
            <p:cNvSpPr/>
            <p:nvPr/>
          </p:nvSpPr>
          <p:spPr>
            <a:xfrm>
              <a:off x="6439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3DA77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6" name="Shape 696"/>
            <p:cNvSpPr/>
            <p:nvPr/>
          </p:nvSpPr>
          <p:spPr>
            <a:xfrm>
              <a:off x="321952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7" name="Shape 697"/>
            <p:cNvSpPr/>
            <p:nvPr/>
          </p:nvSpPr>
          <p:spPr>
            <a:xfrm>
              <a:off x="579616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8" name="Shape 698"/>
            <p:cNvSpPr/>
            <p:nvPr/>
          </p:nvSpPr>
          <p:spPr>
            <a:xfrm>
              <a:off x="837332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699" name="Shape 699"/>
            <p:cNvSpPr/>
            <p:nvPr/>
          </p:nvSpPr>
          <p:spPr>
            <a:xfrm>
              <a:off x="1095150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0" name="Shape 700"/>
            <p:cNvSpPr/>
            <p:nvPr/>
          </p:nvSpPr>
          <p:spPr>
            <a:xfrm>
              <a:off x="1352865" y="2178423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1" name="Shape 701"/>
            <p:cNvSpPr/>
            <p:nvPr/>
          </p:nvSpPr>
          <p:spPr>
            <a:xfrm>
              <a:off x="1610581" y="2178423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2" name="Shape 702"/>
            <p:cNvSpPr/>
            <p:nvPr/>
          </p:nvSpPr>
          <p:spPr>
            <a:xfrm>
              <a:off x="1868143" y="2178423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3" name="Shape 703"/>
            <p:cNvSpPr/>
            <p:nvPr/>
          </p:nvSpPr>
          <p:spPr>
            <a:xfrm>
              <a:off x="2061366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4" name="Shape 704"/>
            <p:cNvSpPr/>
            <p:nvPr/>
          </p:nvSpPr>
          <p:spPr>
            <a:xfrm>
              <a:off x="2318877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5" name="Shape 705"/>
            <p:cNvSpPr/>
            <p:nvPr/>
          </p:nvSpPr>
          <p:spPr>
            <a:xfrm>
              <a:off x="2576439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6" name="Shape 706"/>
            <p:cNvSpPr/>
            <p:nvPr/>
          </p:nvSpPr>
          <p:spPr>
            <a:xfrm>
              <a:off x="283400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7" name="Shape 707"/>
            <p:cNvSpPr/>
            <p:nvPr/>
          </p:nvSpPr>
          <p:spPr>
            <a:xfrm>
              <a:off x="309156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8" name="Shape 708"/>
            <p:cNvSpPr/>
            <p:nvPr/>
          </p:nvSpPr>
          <p:spPr>
            <a:xfrm>
              <a:off x="334917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09" name="Shape 709"/>
            <p:cNvSpPr/>
            <p:nvPr/>
          </p:nvSpPr>
          <p:spPr>
            <a:xfrm>
              <a:off x="3606687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0" name="Shape 710"/>
            <p:cNvSpPr/>
            <p:nvPr/>
          </p:nvSpPr>
          <p:spPr>
            <a:xfrm>
              <a:off x="3863993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1" name="Shape 711"/>
            <p:cNvSpPr/>
            <p:nvPr/>
          </p:nvSpPr>
          <p:spPr>
            <a:xfrm>
              <a:off x="0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2" name="Shape 712"/>
            <p:cNvSpPr/>
            <p:nvPr/>
          </p:nvSpPr>
          <p:spPr>
            <a:xfrm>
              <a:off x="128780" y="2904564"/>
              <a:ext cx="11037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3" name="Shape 713"/>
            <p:cNvSpPr/>
            <p:nvPr/>
          </p:nvSpPr>
          <p:spPr>
            <a:xfrm>
              <a:off x="257561" y="2904564"/>
              <a:ext cx="110370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4" name="Shape 714"/>
            <p:cNvSpPr/>
            <p:nvPr/>
          </p:nvSpPr>
          <p:spPr>
            <a:xfrm>
              <a:off x="386343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5" name="Shape 715"/>
            <p:cNvSpPr/>
            <p:nvPr/>
          </p:nvSpPr>
          <p:spPr>
            <a:xfrm>
              <a:off x="515175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6" name="Shape 716"/>
            <p:cNvSpPr/>
            <p:nvPr/>
          </p:nvSpPr>
          <p:spPr>
            <a:xfrm>
              <a:off x="64400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7" name="Shape 717"/>
            <p:cNvSpPr/>
            <p:nvPr/>
          </p:nvSpPr>
          <p:spPr>
            <a:xfrm>
              <a:off x="772890" y="2904564"/>
              <a:ext cx="110473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8" name="Shape 718"/>
            <p:cNvSpPr/>
            <p:nvPr/>
          </p:nvSpPr>
          <p:spPr>
            <a:xfrm>
              <a:off x="90177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19" name="Shape 719"/>
            <p:cNvSpPr/>
            <p:nvPr/>
          </p:nvSpPr>
          <p:spPr>
            <a:xfrm>
              <a:off x="1030657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0" name="Shape 720"/>
            <p:cNvSpPr/>
            <p:nvPr/>
          </p:nvSpPr>
          <p:spPr>
            <a:xfrm>
              <a:off x="1159540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1" name="Shape 721"/>
            <p:cNvSpPr/>
            <p:nvPr/>
          </p:nvSpPr>
          <p:spPr>
            <a:xfrm>
              <a:off x="1288424" y="2904564"/>
              <a:ext cx="11047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2" name="Shape 722"/>
            <p:cNvSpPr/>
            <p:nvPr/>
          </p:nvSpPr>
          <p:spPr>
            <a:xfrm>
              <a:off x="1417307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3" name="Shape 723"/>
            <p:cNvSpPr/>
            <p:nvPr/>
          </p:nvSpPr>
          <p:spPr>
            <a:xfrm>
              <a:off x="1546139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4" name="Shape 724"/>
            <p:cNvSpPr/>
            <p:nvPr/>
          </p:nvSpPr>
          <p:spPr>
            <a:xfrm>
              <a:off x="1674972" y="2904564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5" name="Shape 725"/>
            <p:cNvSpPr/>
            <p:nvPr/>
          </p:nvSpPr>
          <p:spPr>
            <a:xfrm>
              <a:off x="1803803" y="2904564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6" name="Shape 726"/>
            <p:cNvSpPr/>
            <p:nvPr/>
          </p:nvSpPr>
          <p:spPr>
            <a:xfrm>
              <a:off x="1932636" y="2904564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7" name="Shape 727"/>
            <p:cNvSpPr/>
            <p:nvPr/>
          </p:nvSpPr>
          <p:spPr>
            <a:xfrm>
              <a:off x="1997129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8" name="Shape 728"/>
            <p:cNvSpPr/>
            <p:nvPr/>
          </p:nvSpPr>
          <p:spPr>
            <a:xfrm>
              <a:off x="2125859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29" name="Shape 729"/>
            <p:cNvSpPr/>
            <p:nvPr/>
          </p:nvSpPr>
          <p:spPr>
            <a:xfrm>
              <a:off x="2254538" y="3630705"/>
              <a:ext cx="110268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0" name="Shape 730"/>
            <p:cNvSpPr/>
            <p:nvPr/>
          </p:nvSpPr>
          <p:spPr>
            <a:xfrm>
              <a:off x="2383216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1" name="Shape 731"/>
            <p:cNvSpPr/>
            <p:nvPr/>
          </p:nvSpPr>
          <p:spPr>
            <a:xfrm>
              <a:off x="2512048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2" name="Shape 732"/>
            <p:cNvSpPr/>
            <p:nvPr/>
          </p:nvSpPr>
          <p:spPr>
            <a:xfrm>
              <a:off x="2640881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3" name="Shape 733"/>
            <p:cNvSpPr/>
            <p:nvPr/>
          </p:nvSpPr>
          <p:spPr>
            <a:xfrm>
              <a:off x="2769610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4" name="Shape 734"/>
            <p:cNvSpPr/>
            <p:nvPr/>
          </p:nvSpPr>
          <p:spPr>
            <a:xfrm>
              <a:off x="2898340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5" name="Shape 735"/>
            <p:cNvSpPr/>
            <p:nvPr/>
          </p:nvSpPr>
          <p:spPr>
            <a:xfrm>
              <a:off x="3027173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6" name="Shape 736"/>
            <p:cNvSpPr/>
            <p:nvPr/>
          </p:nvSpPr>
          <p:spPr>
            <a:xfrm>
              <a:off x="315600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7" name="Shape 737"/>
            <p:cNvSpPr/>
            <p:nvPr/>
          </p:nvSpPr>
          <p:spPr>
            <a:xfrm>
              <a:off x="3284735" y="3630705"/>
              <a:ext cx="110319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8" name="Shape 738"/>
            <p:cNvSpPr/>
            <p:nvPr/>
          </p:nvSpPr>
          <p:spPr>
            <a:xfrm>
              <a:off x="3413465" y="3630705"/>
              <a:ext cx="110421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39" name="Shape 739"/>
            <p:cNvSpPr/>
            <p:nvPr/>
          </p:nvSpPr>
          <p:spPr>
            <a:xfrm>
              <a:off x="3542297" y="3630705"/>
              <a:ext cx="110422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0" name="Shape 740"/>
            <p:cNvSpPr/>
            <p:nvPr/>
          </p:nvSpPr>
          <p:spPr>
            <a:xfrm>
              <a:off x="3671129" y="3630705"/>
              <a:ext cx="110217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1" name="Shape 741"/>
            <p:cNvSpPr/>
            <p:nvPr/>
          </p:nvSpPr>
          <p:spPr>
            <a:xfrm>
              <a:off x="3799757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742" name="Shape 742"/>
            <p:cNvSpPr/>
            <p:nvPr/>
          </p:nvSpPr>
          <p:spPr>
            <a:xfrm>
              <a:off x="3928384" y="3630705"/>
              <a:ext cx="110216" cy="484095"/>
            </a:xfrm>
            <a:prstGeom prst="roundRect">
              <a:avLst>
                <a:gd name="adj" fmla="val 16667"/>
              </a:avLst>
            </a:prstGeom>
            <a:solidFill>
              <a:srgbClr val="C6E6E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Shape 7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Science marches on!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Shape 747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Y-chromosome DNA testing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Shape 74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tests: Y-Chromosome</a:t>
            </a:r>
          </a:p>
        </p:txBody>
      </p:sp>
      <p:sp>
        <p:nvSpPr>
          <p:cNvPr id="750" name="Shape 75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Y-chromosome matching – inherited by male offspring </a:t>
            </a:r>
            <a:r>
              <a:rPr u="sng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only</a:t>
            </a: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 from father</a:t>
            </a:r>
            <a:endParaRPr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</a:endParaRP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Y-chromosome is essentially unchanged from generation to generation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Tests look for specific matches of DNA in substrings of A, C, G, 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Shape 752"/>
          <p:cNvSpPr/>
          <p:nvPr/>
        </p:nvSpPr>
        <p:spPr>
          <a:xfrm>
            <a:off x="-1" y="4661693"/>
            <a:ext cx="43307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FFFFFF"/>
              </a:buClr>
              <a:buFont typeface="Arial"/>
              <a:tabLst>
                <a:tab pos="4216400" algn="l"/>
                <a:tab pos="4610100" algn="l"/>
              </a:tabLst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	</a:t>
            </a:r>
          </a:p>
        </p:txBody>
      </p:sp>
      <p:pic>
        <p:nvPicPr>
          <p:cNvPr id="753" name="image.png"/>
          <p:cNvPicPr>
            <a:picLocks noChangeAspect="0"/>
          </p:cNvPicPr>
          <p:nvPr/>
        </p:nvPicPr>
        <p:blipFill>
          <a:blip r:embed="rId2">
            <a:extLst/>
          </a:blip>
          <a:srcRect l="13269" t="45169" r="28433" b="22059"/>
          <a:stretch>
            <a:fillRect/>
          </a:stretch>
        </p:blipFill>
        <p:spPr>
          <a:xfrm>
            <a:off x="76200" y="1066800"/>
            <a:ext cx="9144000" cy="4635500"/>
          </a:xfrm>
          <a:prstGeom prst="rect">
            <a:avLst/>
          </a:prstGeom>
          <a:ln w="12700">
            <a:miter lim="400000"/>
          </a:ln>
        </p:spPr>
      </p:pic>
      <p:sp>
        <p:nvSpPr>
          <p:cNvPr id="754" name="Shape 754"/>
          <p:cNvSpPr/>
          <p:nvPr/>
        </p:nvSpPr>
        <p:spPr>
          <a:xfrm>
            <a:off x="130175" y="990600"/>
            <a:ext cx="5081588" cy="4965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0" h="21593" fill="norm" stroke="1" extrusionOk="0">
                <a:moveTo>
                  <a:pt x="20488" y="20433"/>
                </a:moveTo>
                <a:cubicBezTo>
                  <a:pt x="20718" y="20288"/>
                  <a:pt x="20705" y="20102"/>
                  <a:pt x="20843" y="19881"/>
                </a:cubicBezTo>
                <a:cubicBezTo>
                  <a:pt x="20902" y="19640"/>
                  <a:pt x="20974" y="19419"/>
                  <a:pt x="21060" y="19191"/>
                </a:cubicBezTo>
                <a:cubicBezTo>
                  <a:pt x="21047" y="18832"/>
                  <a:pt x="21060" y="18473"/>
                  <a:pt x="21021" y="18121"/>
                </a:cubicBezTo>
                <a:cubicBezTo>
                  <a:pt x="20994" y="17900"/>
                  <a:pt x="20718" y="17714"/>
                  <a:pt x="20580" y="17569"/>
                </a:cubicBezTo>
                <a:cubicBezTo>
                  <a:pt x="20270" y="17244"/>
                  <a:pt x="20073" y="16761"/>
                  <a:pt x="19698" y="16505"/>
                </a:cubicBezTo>
                <a:cubicBezTo>
                  <a:pt x="19316" y="15933"/>
                  <a:pt x="18461" y="15339"/>
                  <a:pt x="17803" y="15215"/>
                </a:cubicBezTo>
                <a:cubicBezTo>
                  <a:pt x="17586" y="15056"/>
                  <a:pt x="17408" y="15063"/>
                  <a:pt x="17139" y="15028"/>
                </a:cubicBezTo>
                <a:cubicBezTo>
                  <a:pt x="16665" y="14821"/>
                  <a:pt x="16198" y="14662"/>
                  <a:pt x="15685" y="14607"/>
                </a:cubicBezTo>
                <a:cubicBezTo>
                  <a:pt x="14744" y="14310"/>
                  <a:pt x="13750" y="14365"/>
                  <a:pt x="12777" y="14331"/>
                </a:cubicBezTo>
                <a:cubicBezTo>
                  <a:pt x="12263" y="14248"/>
                  <a:pt x="12777" y="14345"/>
                  <a:pt x="12204" y="14193"/>
                </a:cubicBezTo>
                <a:cubicBezTo>
                  <a:pt x="12073" y="14158"/>
                  <a:pt x="11809" y="14103"/>
                  <a:pt x="11809" y="14103"/>
                </a:cubicBezTo>
                <a:cubicBezTo>
                  <a:pt x="11349" y="13827"/>
                  <a:pt x="11566" y="13896"/>
                  <a:pt x="11191" y="13827"/>
                </a:cubicBezTo>
                <a:cubicBezTo>
                  <a:pt x="10875" y="13496"/>
                  <a:pt x="10428" y="13289"/>
                  <a:pt x="10000" y="13130"/>
                </a:cubicBezTo>
                <a:cubicBezTo>
                  <a:pt x="9842" y="12964"/>
                  <a:pt x="9691" y="12833"/>
                  <a:pt x="9474" y="12764"/>
                </a:cubicBezTo>
                <a:cubicBezTo>
                  <a:pt x="9197" y="12557"/>
                  <a:pt x="8868" y="12370"/>
                  <a:pt x="8546" y="12253"/>
                </a:cubicBezTo>
                <a:cubicBezTo>
                  <a:pt x="8375" y="12060"/>
                  <a:pt x="8125" y="12025"/>
                  <a:pt x="7888" y="11977"/>
                </a:cubicBezTo>
                <a:cubicBezTo>
                  <a:pt x="7671" y="11749"/>
                  <a:pt x="7947" y="12018"/>
                  <a:pt x="7625" y="11791"/>
                </a:cubicBezTo>
                <a:cubicBezTo>
                  <a:pt x="7507" y="11708"/>
                  <a:pt x="7546" y="11666"/>
                  <a:pt x="7447" y="11556"/>
                </a:cubicBezTo>
                <a:cubicBezTo>
                  <a:pt x="7276" y="11349"/>
                  <a:pt x="7066" y="11149"/>
                  <a:pt x="6875" y="10955"/>
                </a:cubicBezTo>
                <a:cubicBezTo>
                  <a:pt x="6842" y="10928"/>
                  <a:pt x="6816" y="10893"/>
                  <a:pt x="6783" y="10866"/>
                </a:cubicBezTo>
                <a:cubicBezTo>
                  <a:pt x="6737" y="10817"/>
                  <a:pt x="6697" y="10776"/>
                  <a:pt x="6651" y="10728"/>
                </a:cubicBezTo>
                <a:cubicBezTo>
                  <a:pt x="6579" y="10652"/>
                  <a:pt x="6388" y="10541"/>
                  <a:pt x="6388" y="10541"/>
                </a:cubicBezTo>
                <a:cubicBezTo>
                  <a:pt x="6217" y="10265"/>
                  <a:pt x="5934" y="10079"/>
                  <a:pt x="5684" y="9892"/>
                </a:cubicBezTo>
                <a:cubicBezTo>
                  <a:pt x="5421" y="9699"/>
                  <a:pt x="5164" y="9478"/>
                  <a:pt x="4934" y="9250"/>
                </a:cubicBezTo>
                <a:cubicBezTo>
                  <a:pt x="4842" y="8967"/>
                  <a:pt x="4960" y="9230"/>
                  <a:pt x="4756" y="9016"/>
                </a:cubicBezTo>
                <a:cubicBezTo>
                  <a:pt x="4612" y="8864"/>
                  <a:pt x="4717" y="8905"/>
                  <a:pt x="4625" y="8739"/>
                </a:cubicBezTo>
                <a:cubicBezTo>
                  <a:pt x="4579" y="8657"/>
                  <a:pt x="4500" y="8588"/>
                  <a:pt x="4447" y="8505"/>
                </a:cubicBezTo>
                <a:cubicBezTo>
                  <a:pt x="4362" y="8215"/>
                  <a:pt x="4204" y="7959"/>
                  <a:pt x="4098" y="7676"/>
                </a:cubicBezTo>
                <a:cubicBezTo>
                  <a:pt x="3967" y="7331"/>
                  <a:pt x="3829" y="6820"/>
                  <a:pt x="3526" y="6613"/>
                </a:cubicBezTo>
                <a:cubicBezTo>
                  <a:pt x="3401" y="6365"/>
                  <a:pt x="3263" y="6116"/>
                  <a:pt x="3039" y="5964"/>
                </a:cubicBezTo>
                <a:cubicBezTo>
                  <a:pt x="2901" y="5750"/>
                  <a:pt x="2835" y="5516"/>
                  <a:pt x="2690" y="5315"/>
                </a:cubicBezTo>
                <a:cubicBezTo>
                  <a:pt x="2625" y="5226"/>
                  <a:pt x="2513" y="5039"/>
                  <a:pt x="2513" y="5039"/>
                </a:cubicBezTo>
                <a:cubicBezTo>
                  <a:pt x="2480" y="4839"/>
                  <a:pt x="2434" y="4680"/>
                  <a:pt x="2381" y="4487"/>
                </a:cubicBezTo>
                <a:cubicBezTo>
                  <a:pt x="2368" y="4211"/>
                  <a:pt x="2361" y="3928"/>
                  <a:pt x="2335" y="3652"/>
                </a:cubicBezTo>
                <a:cubicBezTo>
                  <a:pt x="2309" y="3383"/>
                  <a:pt x="2125" y="3238"/>
                  <a:pt x="1980" y="3051"/>
                </a:cubicBezTo>
                <a:cubicBezTo>
                  <a:pt x="1855" y="2892"/>
                  <a:pt x="1822" y="2685"/>
                  <a:pt x="1763" y="2499"/>
                </a:cubicBezTo>
                <a:cubicBezTo>
                  <a:pt x="1750" y="1974"/>
                  <a:pt x="1736" y="1450"/>
                  <a:pt x="1717" y="925"/>
                </a:cubicBezTo>
                <a:cubicBezTo>
                  <a:pt x="1697" y="490"/>
                  <a:pt x="1763" y="601"/>
                  <a:pt x="1585" y="414"/>
                </a:cubicBezTo>
                <a:cubicBezTo>
                  <a:pt x="1434" y="90"/>
                  <a:pt x="1263" y="110"/>
                  <a:pt x="967" y="0"/>
                </a:cubicBezTo>
                <a:cubicBezTo>
                  <a:pt x="-540" y="124"/>
                  <a:pt x="315" y="697"/>
                  <a:pt x="263" y="3100"/>
                </a:cubicBezTo>
                <a:cubicBezTo>
                  <a:pt x="250" y="3693"/>
                  <a:pt x="243" y="4100"/>
                  <a:pt x="131" y="4625"/>
                </a:cubicBezTo>
                <a:cubicBezTo>
                  <a:pt x="85" y="4853"/>
                  <a:pt x="0" y="5315"/>
                  <a:pt x="0" y="5315"/>
                </a:cubicBezTo>
                <a:cubicBezTo>
                  <a:pt x="13" y="5978"/>
                  <a:pt x="19" y="6641"/>
                  <a:pt x="46" y="7304"/>
                </a:cubicBezTo>
                <a:cubicBezTo>
                  <a:pt x="59" y="7676"/>
                  <a:pt x="263" y="8194"/>
                  <a:pt x="355" y="8553"/>
                </a:cubicBezTo>
                <a:cubicBezTo>
                  <a:pt x="467" y="8967"/>
                  <a:pt x="546" y="9464"/>
                  <a:pt x="796" y="9802"/>
                </a:cubicBezTo>
                <a:cubicBezTo>
                  <a:pt x="861" y="10113"/>
                  <a:pt x="1111" y="10403"/>
                  <a:pt x="1276" y="10679"/>
                </a:cubicBezTo>
                <a:cubicBezTo>
                  <a:pt x="1638" y="11280"/>
                  <a:pt x="2000" y="11880"/>
                  <a:pt x="2421" y="12440"/>
                </a:cubicBezTo>
                <a:cubicBezTo>
                  <a:pt x="2690" y="12798"/>
                  <a:pt x="2756" y="13268"/>
                  <a:pt x="3085" y="13592"/>
                </a:cubicBezTo>
                <a:cubicBezTo>
                  <a:pt x="3302" y="14069"/>
                  <a:pt x="3796" y="14593"/>
                  <a:pt x="4144" y="14980"/>
                </a:cubicBezTo>
                <a:cubicBezTo>
                  <a:pt x="4270" y="15125"/>
                  <a:pt x="4408" y="15256"/>
                  <a:pt x="4539" y="15394"/>
                </a:cubicBezTo>
                <a:cubicBezTo>
                  <a:pt x="4598" y="15456"/>
                  <a:pt x="4717" y="15580"/>
                  <a:pt x="4717" y="15580"/>
                </a:cubicBezTo>
                <a:cubicBezTo>
                  <a:pt x="4809" y="15781"/>
                  <a:pt x="5230" y="16298"/>
                  <a:pt x="5421" y="16367"/>
                </a:cubicBezTo>
                <a:cubicBezTo>
                  <a:pt x="5631" y="16588"/>
                  <a:pt x="5829" y="16830"/>
                  <a:pt x="6125" y="16920"/>
                </a:cubicBezTo>
                <a:cubicBezTo>
                  <a:pt x="6533" y="17361"/>
                  <a:pt x="6993" y="17700"/>
                  <a:pt x="7533" y="17941"/>
                </a:cubicBezTo>
                <a:cubicBezTo>
                  <a:pt x="7829" y="18245"/>
                  <a:pt x="8428" y="18576"/>
                  <a:pt x="8816" y="18770"/>
                </a:cubicBezTo>
                <a:cubicBezTo>
                  <a:pt x="8987" y="18963"/>
                  <a:pt x="9138" y="19122"/>
                  <a:pt x="9388" y="19191"/>
                </a:cubicBezTo>
                <a:cubicBezTo>
                  <a:pt x="9579" y="19350"/>
                  <a:pt x="9678" y="19453"/>
                  <a:pt x="9915" y="19508"/>
                </a:cubicBezTo>
                <a:cubicBezTo>
                  <a:pt x="10553" y="19998"/>
                  <a:pt x="11342" y="20454"/>
                  <a:pt x="12119" y="20620"/>
                </a:cubicBezTo>
                <a:cubicBezTo>
                  <a:pt x="12579" y="20868"/>
                  <a:pt x="11934" y="20551"/>
                  <a:pt x="12606" y="20758"/>
                </a:cubicBezTo>
                <a:cubicBezTo>
                  <a:pt x="12698" y="20785"/>
                  <a:pt x="12777" y="20868"/>
                  <a:pt x="12869" y="20896"/>
                </a:cubicBezTo>
                <a:cubicBezTo>
                  <a:pt x="12915" y="20910"/>
                  <a:pt x="13599" y="20993"/>
                  <a:pt x="13619" y="20993"/>
                </a:cubicBezTo>
                <a:cubicBezTo>
                  <a:pt x="13921" y="21089"/>
                  <a:pt x="14270" y="21282"/>
                  <a:pt x="14586" y="21317"/>
                </a:cubicBezTo>
                <a:cubicBezTo>
                  <a:pt x="15579" y="21421"/>
                  <a:pt x="14849" y="21351"/>
                  <a:pt x="16790" y="21407"/>
                </a:cubicBezTo>
                <a:cubicBezTo>
                  <a:pt x="16974" y="21448"/>
                  <a:pt x="16987" y="21441"/>
                  <a:pt x="17139" y="21496"/>
                </a:cubicBezTo>
                <a:cubicBezTo>
                  <a:pt x="17231" y="21524"/>
                  <a:pt x="17408" y="21593"/>
                  <a:pt x="17408" y="21593"/>
                </a:cubicBezTo>
                <a:cubicBezTo>
                  <a:pt x="18086" y="21579"/>
                  <a:pt x="18764" y="21600"/>
                  <a:pt x="19435" y="21545"/>
                </a:cubicBezTo>
                <a:cubicBezTo>
                  <a:pt x="19724" y="21524"/>
                  <a:pt x="20034" y="21296"/>
                  <a:pt x="20317" y="21220"/>
                </a:cubicBezTo>
                <a:cubicBezTo>
                  <a:pt x="20646" y="20999"/>
                  <a:pt x="20409" y="21213"/>
                  <a:pt x="20488" y="20433"/>
                </a:cubicBezTo>
                <a:cubicBezTo>
                  <a:pt x="20494" y="20385"/>
                  <a:pt x="20534" y="20295"/>
                  <a:pt x="20534" y="20295"/>
                </a:cubicBezTo>
                <a:cubicBezTo>
                  <a:pt x="20534" y="20295"/>
                  <a:pt x="20501" y="20385"/>
                  <a:pt x="20488" y="20433"/>
                </a:cubicBezTo>
                <a:close/>
              </a:path>
            </a:pathLst>
          </a:cu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755" name="Shape 755"/>
          <p:cNvSpPr/>
          <p:nvPr/>
        </p:nvSpPr>
        <p:spPr>
          <a:xfrm>
            <a:off x="381000" y="228600"/>
            <a:ext cx="786130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2100"/>
              </a:spcBef>
              <a:buClr>
                <a:srgbClr val="FFFFFF"/>
              </a:buClr>
              <a:buFont typeface="Tahoma"/>
              <a:defRPr sz="3600"/>
            </a:lvl1pPr>
          </a:lstStyle>
          <a:p>
            <a:pPr/>
            <a:r>
              <a:t>Y-Chromosome, fraternal line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tests: Y-Chromosome</a:t>
            </a:r>
          </a:p>
        </p:txBody>
      </p:sp>
      <p:sp>
        <p:nvSpPr>
          <p:cNvPr id="758" name="Shape 75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50240" indent="-609600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Only looking at father’s father, etc.</a:t>
            </a:r>
          </a:p>
          <a:p>
            <a:pPr marL="650240" indent="-609600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 tiny portion of genetic heritage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Generation	% of ancestors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			6.25%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8			0.39%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  12			0.02%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Types of results to expect from genealogical test of Y-chromosome</a:t>
            </a:r>
          </a:p>
        </p:txBody>
      </p:sp>
      <p:sp>
        <p:nvSpPr>
          <p:cNvPr id="761" name="Shape 76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Your father’s direct line through his father, his grandfather, etc. shows an ancestry from the region known as “yyy”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3" name="Shape 763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Vocabulary: Haplogroup</a:t>
            </a:r>
          </a:p>
        </p:txBody>
      </p:sp>
      <p:sp>
        <p:nvSpPr>
          <p:cNvPr id="764" name="Shape 76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 haplogroup is:</a:t>
            </a:r>
          </a:p>
          <a:p>
            <a:pPr lvl="1">
              <a:def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the DNA equivalent of a “tribe“</a:t>
            </a:r>
          </a:p>
          <a:p>
            <a:pPr lvl="1">
              <a:def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an identified ethno-geographic group</a:t>
            </a:r>
          </a:p>
          <a:p>
            <a:pPr lvl="1">
              <a:def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associated with the presumed migratory path of ancient populations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6" name="migration-patterns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324601"/>
          </a:xfrm>
          <a:prstGeom prst="rect">
            <a:avLst/>
          </a:prstGeom>
          <a:ln w="12700">
            <a:miter lim="400000"/>
          </a:ln>
        </p:spPr>
      </p:pic>
      <p:sp>
        <p:nvSpPr>
          <p:cNvPr id="767" name="Shape 767"/>
          <p:cNvSpPr/>
          <p:nvPr/>
        </p:nvSpPr>
        <p:spPr>
          <a:xfrm>
            <a:off x="838200" y="6400800"/>
            <a:ext cx="5803901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buClr>
                <a:srgbClr val="FFFFFF"/>
              </a:buClr>
              <a:buFont typeface="Tahoma"/>
            </a:lvl1pPr>
          </a:lstStyle>
          <a:p>
            <a:pPr/>
            <a:r>
              <a:t>Courtesy University of Utah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Shape 76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much does Y-Chromosome DNA testing cost?</a:t>
            </a:r>
          </a:p>
        </p:txBody>
      </p:sp>
      <p:sp>
        <p:nvSpPr>
          <p:cNvPr id="770" name="Shape 77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To cover a single ancestor, using patriarchal lineage:</a:t>
            </a:r>
          </a:p>
          <a:p>
            <a:pPr lvl="1" marL="824411" indent="-326571"/>
            <a:r>
              <a: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Test Y-chromosome (standard matching of 33 markers) for paternal lineage of </a:t>
            </a:r>
            <a:r>
              <a:rPr sz="3200" u="sng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males</a:t>
            </a:r>
            <a:r>
              <a: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:  $75-150</a:t>
            </a:r>
            <a:endParaRPr sz="3200"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</a:endParaRPr>
          </a:p>
          <a:p>
            <a:pPr lvl="1">
              <a:defRPr sz="32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Same test as above, but match 46 markers: $100-200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What is DNA?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Mitochondrial  DNA (mtDNA) Testing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Shape 774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Mitochondrial DNA tests</a:t>
            </a:r>
          </a:p>
        </p:txBody>
      </p:sp>
      <p:sp>
        <p:nvSpPr>
          <p:cNvPr id="775" name="Shape 77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mtDNA is different from ordinary (‘nuclear”) DNA</a:t>
            </a:r>
            <a:endParaRPr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</a:endParaRPr>
          </a:p>
          <a:p>
            <a:pPr/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mtDNA – is inside the nucleus of a cell</a:t>
            </a:r>
            <a:endParaRPr>
              <a:effectLst>
                <a:outerShdw sx="100000" sy="100000" kx="0" ky="0" algn="b" rotWithShape="0" blurRad="12700" dist="25400" dir="2700000">
                  <a:srgbClr val="000000"/>
                </a:outerShdw>
              </a:effectLst>
            </a:endParaRPr>
          </a:p>
          <a:p>
            <a:pPr/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mtDNA – inherited only from </a:t>
            </a:r>
            <a:r>
              <a:rPr u="sng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mother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Shape 777"/>
          <p:cNvSpPr/>
          <p:nvPr/>
        </p:nvSpPr>
        <p:spPr>
          <a:xfrm>
            <a:off x="-1" y="4661693"/>
            <a:ext cx="4330701" cy="279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buClr>
                <a:srgbClr val="FFFFFF"/>
              </a:buClr>
              <a:buFont typeface="Arial"/>
              <a:tabLst>
                <a:tab pos="4216400" algn="l"/>
                <a:tab pos="4610100" algn="l"/>
              </a:tabLst>
              <a:defRPr sz="1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	</a:t>
            </a:r>
          </a:p>
        </p:txBody>
      </p:sp>
      <p:pic>
        <p:nvPicPr>
          <p:cNvPr id="778" name="image.png"/>
          <p:cNvPicPr>
            <a:picLocks noChangeAspect="0"/>
          </p:cNvPicPr>
          <p:nvPr/>
        </p:nvPicPr>
        <p:blipFill>
          <a:blip r:embed="rId2">
            <a:extLst/>
          </a:blip>
          <a:srcRect l="13269" t="45169" r="28433" b="22059"/>
          <a:stretch>
            <a:fillRect/>
          </a:stretch>
        </p:blipFill>
        <p:spPr>
          <a:xfrm>
            <a:off x="76200" y="1066800"/>
            <a:ext cx="9144000" cy="4635500"/>
          </a:xfrm>
          <a:prstGeom prst="rect">
            <a:avLst/>
          </a:prstGeom>
          <a:ln w="12700">
            <a:miter lim="400000"/>
          </a:ln>
        </p:spPr>
      </p:pic>
      <p:sp>
        <p:nvSpPr>
          <p:cNvPr id="779" name="Shape 779"/>
          <p:cNvSpPr/>
          <p:nvPr/>
        </p:nvSpPr>
        <p:spPr>
          <a:xfrm>
            <a:off x="381000" y="228600"/>
            <a:ext cx="7861300" cy="64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2100"/>
              </a:spcBef>
              <a:buClr>
                <a:srgbClr val="FFFFFF"/>
              </a:buClr>
              <a:buFont typeface="Tahoma"/>
              <a:defRPr sz="3600"/>
            </a:lvl1pPr>
          </a:lstStyle>
          <a:p>
            <a:pPr/>
            <a:r>
              <a:t>Mitochondrial DNA, maternal line</a:t>
            </a:r>
          </a:p>
        </p:txBody>
      </p:sp>
      <p:sp>
        <p:nvSpPr>
          <p:cNvPr id="780" name="Shape 780"/>
          <p:cNvSpPr/>
          <p:nvPr/>
        </p:nvSpPr>
        <p:spPr>
          <a:xfrm flipH="1">
            <a:off x="4114800" y="990600"/>
            <a:ext cx="5081588" cy="49657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0" h="21593" fill="norm" stroke="1" extrusionOk="0">
                <a:moveTo>
                  <a:pt x="20488" y="20433"/>
                </a:moveTo>
                <a:cubicBezTo>
                  <a:pt x="20718" y="20288"/>
                  <a:pt x="20705" y="20102"/>
                  <a:pt x="20843" y="19881"/>
                </a:cubicBezTo>
                <a:cubicBezTo>
                  <a:pt x="20902" y="19640"/>
                  <a:pt x="20974" y="19419"/>
                  <a:pt x="21060" y="19191"/>
                </a:cubicBezTo>
                <a:cubicBezTo>
                  <a:pt x="21047" y="18832"/>
                  <a:pt x="21060" y="18473"/>
                  <a:pt x="21021" y="18121"/>
                </a:cubicBezTo>
                <a:cubicBezTo>
                  <a:pt x="20994" y="17900"/>
                  <a:pt x="20718" y="17714"/>
                  <a:pt x="20580" y="17569"/>
                </a:cubicBezTo>
                <a:cubicBezTo>
                  <a:pt x="20270" y="17244"/>
                  <a:pt x="20073" y="16761"/>
                  <a:pt x="19698" y="16505"/>
                </a:cubicBezTo>
                <a:cubicBezTo>
                  <a:pt x="19316" y="15933"/>
                  <a:pt x="18461" y="15339"/>
                  <a:pt x="17803" y="15215"/>
                </a:cubicBezTo>
                <a:cubicBezTo>
                  <a:pt x="17586" y="15056"/>
                  <a:pt x="17408" y="15063"/>
                  <a:pt x="17139" y="15028"/>
                </a:cubicBezTo>
                <a:cubicBezTo>
                  <a:pt x="16665" y="14821"/>
                  <a:pt x="16198" y="14662"/>
                  <a:pt x="15685" y="14607"/>
                </a:cubicBezTo>
                <a:cubicBezTo>
                  <a:pt x="14744" y="14310"/>
                  <a:pt x="13750" y="14365"/>
                  <a:pt x="12777" y="14331"/>
                </a:cubicBezTo>
                <a:cubicBezTo>
                  <a:pt x="12263" y="14248"/>
                  <a:pt x="12777" y="14345"/>
                  <a:pt x="12204" y="14193"/>
                </a:cubicBezTo>
                <a:cubicBezTo>
                  <a:pt x="12073" y="14158"/>
                  <a:pt x="11809" y="14103"/>
                  <a:pt x="11809" y="14103"/>
                </a:cubicBezTo>
                <a:cubicBezTo>
                  <a:pt x="11349" y="13827"/>
                  <a:pt x="11566" y="13896"/>
                  <a:pt x="11191" y="13827"/>
                </a:cubicBezTo>
                <a:cubicBezTo>
                  <a:pt x="10875" y="13496"/>
                  <a:pt x="10428" y="13289"/>
                  <a:pt x="10000" y="13130"/>
                </a:cubicBezTo>
                <a:cubicBezTo>
                  <a:pt x="9842" y="12964"/>
                  <a:pt x="9691" y="12833"/>
                  <a:pt x="9474" y="12764"/>
                </a:cubicBezTo>
                <a:cubicBezTo>
                  <a:pt x="9197" y="12557"/>
                  <a:pt x="8868" y="12370"/>
                  <a:pt x="8546" y="12253"/>
                </a:cubicBezTo>
                <a:cubicBezTo>
                  <a:pt x="8375" y="12060"/>
                  <a:pt x="8125" y="12025"/>
                  <a:pt x="7888" y="11977"/>
                </a:cubicBezTo>
                <a:cubicBezTo>
                  <a:pt x="7671" y="11749"/>
                  <a:pt x="7947" y="12018"/>
                  <a:pt x="7625" y="11791"/>
                </a:cubicBezTo>
                <a:cubicBezTo>
                  <a:pt x="7507" y="11708"/>
                  <a:pt x="7546" y="11666"/>
                  <a:pt x="7447" y="11556"/>
                </a:cubicBezTo>
                <a:cubicBezTo>
                  <a:pt x="7276" y="11349"/>
                  <a:pt x="7066" y="11149"/>
                  <a:pt x="6875" y="10955"/>
                </a:cubicBezTo>
                <a:cubicBezTo>
                  <a:pt x="6842" y="10928"/>
                  <a:pt x="6816" y="10893"/>
                  <a:pt x="6783" y="10866"/>
                </a:cubicBezTo>
                <a:cubicBezTo>
                  <a:pt x="6737" y="10817"/>
                  <a:pt x="6697" y="10776"/>
                  <a:pt x="6651" y="10728"/>
                </a:cubicBezTo>
                <a:cubicBezTo>
                  <a:pt x="6579" y="10652"/>
                  <a:pt x="6388" y="10541"/>
                  <a:pt x="6388" y="10541"/>
                </a:cubicBezTo>
                <a:cubicBezTo>
                  <a:pt x="6217" y="10265"/>
                  <a:pt x="5934" y="10079"/>
                  <a:pt x="5684" y="9892"/>
                </a:cubicBezTo>
                <a:cubicBezTo>
                  <a:pt x="5421" y="9699"/>
                  <a:pt x="5164" y="9478"/>
                  <a:pt x="4934" y="9250"/>
                </a:cubicBezTo>
                <a:cubicBezTo>
                  <a:pt x="4842" y="8967"/>
                  <a:pt x="4960" y="9230"/>
                  <a:pt x="4756" y="9016"/>
                </a:cubicBezTo>
                <a:cubicBezTo>
                  <a:pt x="4612" y="8864"/>
                  <a:pt x="4717" y="8905"/>
                  <a:pt x="4625" y="8739"/>
                </a:cubicBezTo>
                <a:cubicBezTo>
                  <a:pt x="4579" y="8657"/>
                  <a:pt x="4500" y="8588"/>
                  <a:pt x="4447" y="8505"/>
                </a:cubicBezTo>
                <a:cubicBezTo>
                  <a:pt x="4362" y="8215"/>
                  <a:pt x="4204" y="7959"/>
                  <a:pt x="4098" y="7676"/>
                </a:cubicBezTo>
                <a:cubicBezTo>
                  <a:pt x="3967" y="7331"/>
                  <a:pt x="3829" y="6820"/>
                  <a:pt x="3526" y="6613"/>
                </a:cubicBezTo>
                <a:cubicBezTo>
                  <a:pt x="3401" y="6365"/>
                  <a:pt x="3263" y="6116"/>
                  <a:pt x="3039" y="5964"/>
                </a:cubicBezTo>
                <a:cubicBezTo>
                  <a:pt x="2901" y="5750"/>
                  <a:pt x="2835" y="5516"/>
                  <a:pt x="2690" y="5315"/>
                </a:cubicBezTo>
                <a:cubicBezTo>
                  <a:pt x="2625" y="5226"/>
                  <a:pt x="2513" y="5039"/>
                  <a:pt x="2513" y="5039"/>
                </a:cubicBezTo>
                <a:cubicBezTo>
                  <a:pt x="2480" y="4839"/>
                  <a:pt x="2434" y="4680"/>
                  <a:pt x="2381" y="4487"/>
                </a:cubicBezTo>
                <a:cubicBezTo>
                  <a:pt x="2368" y="4211"/>
                  <a:pt x="2361" y="3928"/>
                  <a:pt x="2335" y="3652"/>
                </a:cubicBezTo>
                <a:cubicBezTo>
                  <a:pt x="2309" y="3383"/>
                  <a:pt x="2125" y="3238"/>
                  <a:pt x="1980" y="3051"/>
                </a:cubicBezTo>
                <a:cubicBezTo>
                  <a:pt x="1855" y="2892"/>
                  <a:pt x="1822" y="2685"/>
                  <a:pt x="1763" y="2499"/>
                </a:cubicBezTo>
                <a:cubicBezTo>
                  <a:pt x="1750" y="1974"/>
                  <a:pt x="1736" y="1450"/>
                  <a:pt x="1717" y="925"/>
                </a:cubicBezTo>
                <a:cubicBezTo>
                  <a:pt x="1697" y="490"/>
                  <a:pt x="1763" y="601"/>
                  <a:pt x="1585" y="414"/>
                </a:cubicBezTo>
                <a:cubicBezTo>
                  <a:pt x="1434" y="90"/>
                  <a:pt x="1263" y="110"/>
                  <a:pt x="967" y="0"/>
                </a:cubicBezTo>
                <a:cubicBezTo>
                  <a:pt x="-540" y="124"/>
                  <a:pt x="315" y="697"/>
                  <a:pt x="263" y="3100"/>
                </a:cubicBezTo>
                <a:cubicBezTo>
                  <a:pt x="250" y="3693"/>
                  <a:pt x="243" y="4100"/>
                  <a:pt x="131" y="4625"/>
                </a:cubicBezTo>
                <a:cubicBezTo>
                  <a:pt x="85" y="4853"/>
                  <a:pt x="0" y="5315"/>
                  <a:pt x="0" y="5315"/>
                </a:cubicBezTo>
                <a:cubicBezTo>
                  <a:pt x="13" y="5978"/>
                  <a:pt x="19" y="6641"/>
                  <a:pt x="46" y="7304"/>
                </a:cubicBezTo>
                <a:cubicBezTo>
                  <a:pt x="59" y="7676"/>
                  <a:pt x="263" y="8194"/>
                  <a:pt x="355" y="8553"/>
                </a:cubicBezTo>
                <a:cubicBezTo>
                  <a:pt x="467" y="8967"/>
                  <a:pt x="546" y="9464"/>
                  <a:pt x="796" y="9802"/>
                </a:cubicBezTo>
                <a:cubicBezTo>
                  <a:pt x="861" y="10113"/>
                  <a:pt x="1111" y="10403"/>
                  <a:pt x="1276" y="10679"/>
                </a:cubicBezTo>
                <a:cubicBezTo>
                  <a:pt x="1638" y="11280"/>
                  <a:pt x="2000" y="11880"/>
                  <a:pt x="2421" y="12440"/>
                </a:cubicBezTo>
                <a:cubicBezTo>
                  <a:pt x="2690" y="12798"/>
                  <a:pt x="2756" y="13268"/>
                  <a:pt x="3085" y="13592"/>
                </a:cubicBezTo>
                <a:cubicBezTo>
                  <a:pt x="3302" y="14069"/>
                  <a:pt x="3796" y="14593"/>
                  <a:pt x="4144" y="14980"/>
                </a:cubicBezTo>
                <a:cubicBezTo>
                  <a:pt x="4270" y="15125"/>
                  <a:pt x="4408" y="15256"/>
                  <a:pt x="4539" y="15394"/>
                </a:cubicBezTo>
                <a:cubicBezTo>
                  <a:pt x="4598" y="15456"/>
                  <a:pt x="4717" y="15580"/>
                  <a:pt x="4717" y="15580"/>
                </a:cubicBezTo>
                <a:cubicBezTo>
                  <a:pt x="4809" y="15781"/>
                  <a:pt x="5230" y="16298"/>
                  <a:pt x="5421" y="16367"/>
                </a:cubicBezTo>
                <a:cubicBezTo>
                  <a:pt x="5631" y="16588"/>
                  <a:pt x="5829" y="16830"/>
                  <a:pt x="6125" y="16920"/>
                </a:cubicBezTo>
                <a:cubicBezTo>
                  <a:pt x="6533" y="17361"/>
                  <a:pt x="6993" y="17700"/>
                  <a:pt x="7533" y="17941"/>
                </a:cubicBezTo>
                <a:cubicBezTo>
                  <a:pt x="7829" y="18245"/>
                  <a:pt x="8428" y="18576"/>
                  <a:pt x="8816" y="18770"/>
                </a:cubicBezTo>
                <a:cubicBezTo>
                  <a:pt x="8987" y="18963"/>
                  <a:pt x="9138" y="19122"/>
                  <a:pt x="9388" y="19191"/>
                </a:cubicBezTo>
                <a:cubicBezTo>
                  <a:pt x="9579" y="19350"/>
                  <a:pt x="9678" y="19453"/>
                  <a:pt x="9915" y="19508"/>
                </a:cubicBezTo>
                <a:cubicBezTo>
                  <a:pt x="10553" y="19998"/>
                  <a:pt x="11342" y="20454"/>
                  <a:pt x="12119" y="20620"/>
                </a:cubicBezTo>
                <a:cubicBezTo>
                  <a:pt x="12579" y="20868"/>
                  <a:pt x="11934" y="20551"/>
                  <a:pt x="12606" y="20758"/>
                </a:cubicBezTo>
                <a:cubicBezTo>
                  <a:pt x="12698" y="20785"/>
                  <a:pt x="12777" y="20868"/>
                  <a:pt x="12869" y="20896"/>
                </a:cubicBezTo>
                <a:cubicBezTo>
                  <a:pt x="12915" y="20910"/>
                  <a:pt x="13599" y="20993"/>
                  <a:pt x="13619" y="20993"/>
                </a:cubicBezTo>
                <a:cubicBezTo>
                  <a:pt x="13921" y="21089"/>
                  <a:pt x="14270" y="21282"/>
                  <a:pt x="14586" y="21317"/>
                </a:cubicBezTo>
                <a:cubicBezTo>
                  <a:pt x="15579" y="21421"/>
                  <a:pt x="14849" y="21351"/>
                  <a:pt x="16790" y="21407"/>
                </a:cubicBezTo>
                <a:cubicBezTo>
                  <a:pt x="16974" y="21448"/>
                  <a:pt x="16987" y="21441"/>
                  <a:pt x="17139" y="21496"/>
                </a:cubicBezTo>
                <a:cubicBezTo>
                  <a:pt x="17231" y="21524"/>
                  <a:pt x="17408" y="21593"/>
                  <a:pt x="17408" y="21593"/>
                </a:cubicBezTo>
                <a:cubicBezTo>
                  <a:pt x="18086" y="21579"/>
                  <a:pt x="18764" y="21600"/>
                  <a:pt x="19435" y="21545"/>
                </a:cubicBezTo>
                <a:cubicBezTo>
                  <a:pt x="19724" y="21524"/>
                  <a:pt x="20034" y="21296"/>
                  <a:pt x="20317" y="21220"/>
                </a:cubicBezTo>
                <a:cubicBezTo>
                  <a:pt x="20646" y="20999"/>
                  <a:pt x="20409" y="21213"/>
                  <a:pt x="20488" y="20433"/>
                </a:cubicBezTo>
                <a:cubicBezTo>
                  <a:pt x="20494" y="20385"/>
                  <a:pt x="20534" y="20295"/>
                  <a:pt x="20534" y="20295"/>
                </a:cubicBezTo>
                <a:cubicBezTo>
                  <a:pt x="20534" y="20295"/>
                  <a:pt x="20501" y="20385"/>
                  <a:pt x="20488" y="20433"/>
                </a:cubicBezTo>
                <a:close/>
              </a:path>
            </a:pathLst>
          </a:custGeom>
          <a:ln w="76200">
            <a:solidFill>
              <a:srgbClr val="AB4979"/>
            </a:solidFill>
          </a:ln>
        </p:spPr>
        <p:txBody>
          <a:bodyPr lIns="50800" tIns="50800" rIns="50800" bIns="5080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Shape 78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tests: mitichondrial DNA</a:t>
            </a:r>
          </a:p>
        </p:txBody>
      </p:sp>
      <p:sp>
        <p:nvSpPr>
          <p:cNvPr id="783" name="Shape 78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50240" indent="-609600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Only looking at mother’s mother, etc.</a:t>
            </a:r>
          </a:p>
          <a:p>
            <a:pPr marL="650240" indent="-609600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 tiny portion of genetic heritage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Generation	% of ancestors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4			6.25%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	8			0.39%</a:t>
            </a:r>
          </a:p>
          <a:p>
            <a:pPr lvl="1" marL="1031239" indent="-533399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   12			0.02%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Shape 78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Types of results to expect from genealogical test of mtDNA</a:t>
            </a:r>
          </a:p>
        </p:txBody>
      </p:sp>
      <p:sp>
        <p:nvSpPr>
          <p:cNvPr id="786" name="Shape 78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Your mother’s direct line through her mother, grandmother, etc. shows an ancestry from the region “mmm”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Shape 788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How much does Mitochondrial DNA testing cost?</a:t>
            </a:r>
          </a:p>
        </p:txBody>
      </p:sp>
      <p:sp>
        <p:nvSpPr>
          <p:cNvPr id="789" name="Shape 78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Mitochondrial DNA for </a:t>
            </a:r>
            <a:r>
              <a:rPr u="sng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maternal</a:t>
            </a:r>
            <a:r>
              <a: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rPr>
              <a:t> lineage for both males and females: $90-200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sp>
        <p:nvSpPr>
          <p:cNvPr id="792" name="Shape 79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What about multiple generations?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Shape 794"/>
          <p:cNvSpPr/>
          <p:nvPr>
            <p:ph type="title"/>
          </p:nvPr>
        </p:nvSpPr>
        <p:spPr>
          <a:xfrm>
            <a:off x="228600" y="63500"/>
            <a:ext cx="89154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Test DNA Y-Chromosome on several ancestors in different generations $$$</a:t>
            </a:r>
          </a:p>
        </p:txBody>
      </p:sp>
      <p:sp>
        <p:nvSpPr>
          <p:cNvPr id="795" name="Shape 79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pic>
        <p:nvPicPr>
          <p:cNvPr id="796" name="image.png"/>
          <p:cNvPicPr>
            <a:picLocks noChangeAspect="0"/>
          </p:cNvPicPr>
          <p:nvPr/>
        </p:nvPicPr>
        <p:blipFill>
          <a:blip r:embed="rId2">
            <a:extLst/>
          </a:blip>
          <a:srcRect l="4389" t="7847" r="52682" b="18310"/>
          <a:stretch>
            <a:fillRect/>
          </a:stretch>
        </p:blipFill>
        <p:spPr>
          <a:xfrm>
            <a:off x="1219200" y="1828800"/>
            <a:ext cx="48768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797" name="Shape 797"/>
          <p:cNvSpPr/>
          <p:nvPr/>
        </p:nvSpPr>
        <p:spPr>
          <a:xfrm>
            <a:off x="1295400" y="6216650"/>
            <a:ext cx="4508500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buClr>
                <a:srgbClr val="FFFFFF"/>
              </a:buClr>
              <a:buFont typeface="Tahoma"/>
            </a:lvl1pPr>
          </a:lstStyle>
          <a:p>
            <a:pPr/>
            <a:r>
              <a:t>Courtesy www.dnaancestryproject.com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Shape 799"/>
          <p:cNvSpPr/>
          <p:nvPr>
            <p:ph type="title"/>
          </p:nvPr>
        </p:nvSpPr>
        <p:spPr>
          <a:xfrm>
            <a:off x="457200" y="63500"/>
            <a:ext cx="84582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Test mtDNA on several ancestors in different generations</a:t>
            </a:r>
          </a:p>
        </p:txBody>
      </p:sp>
      <p:sp>
        <p:nvSpPr>
          <p:cNvPr id="800" name="Shape 80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pic>
        <p:nvPicPr>
          <p:cNvPr id="801" name="image.png"/>
          <p:cNvPicPr>
            <a:picLocks noChangeAspect="0"/>
          </p:cNvPicPr>
          <p:nvPr/>
        </p:nvPicPr>
        <p:blipFill>
          <a:blip r:embed="rId2">
            <a:extLst/>
          </a:blip>
          <a:srcRect l="4389" t="7847" r="52682" b="18310"/>
          <a:stretch>
            <a:fillRect/>
          </a:stretch>
        </p:blipFill>
        <p:spPr>
          <a:xfrm>
            <a:off x="1219200" y="1828800"/>
            <a:ext cx="4876800" cy="4419600"/>
          </a:xfrm>
          <a:prstGeom prst="rect">
            <a:avLst/>
          </a:prstGeom>
          <a:ln w="12700">
            <a:miter lim="400000"/>
          </a:ln>
        </p:spPr>
      </p:pic>
      <p:sp>
        <p:nvSpPr>
          <p:cNvPr id="802" name="Shape 802"/>
          <p:cNvSpPr/>
          <p:nvPr/>
        </p:nvSpPr>
        <p:spPr>
          <a:xfrm>
            <a:off x="1295400" y="6216650"/>
            <a:ext cx="4508500" cy="381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>
              <a:spcBef>
                <a:spcPts val="1100"/>
              </a:spcBef>
              <a:buClr>
                <a:srgbClr val="FFFFFF"/>
              </a:buClr>
              <a:buFont typeface="Tahoma"/>
            </a:lvl1pPr>
          </a:lstStyle>
          <a:p>
            <a:pPr/>
            <a:r>
              <a:t>Courtesy www.dnaancestryproject.com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Shape 804"/>
          <p:cNvSpPr/>
          <p:nvPr>
            <p:ph type="body" sz="half" idx="1"/>
          </p:nvPr>
        </p:nvSpPr>
        <p:spPr>
          <a:xfrm>
            <a:off x="1219200" y="2597150"/>
            <a:ext cx="6400800" cy="3308350"/>
          </a:xfrm>
          <a:prstGeom prst="rect">
            <a:avLst/>
          </a:prstGeom>
        </p:spPr>
        <p:txBody>
          <a:bodyPr/>
          <a:lstStyle>
            <a:lvl1pPr marL="40639" indent="0" algn="ctr">
              <a:buSzTx/>
              <a:buNone/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Statistical DNA Testing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What is DNA?</a:t>
            </a:r>
          </a:p>
        </p:txBody>
      </p:sp>
      <p:sp>
        <p:nvSpPr>
          <p:cNvPr id="46" name="Shape 4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Long twisted sequences of 4 chemicals, labeled A, C, G, and T – double helix</a:t>
            </a:r>
          </a:p>
        </p:txBody>
      </p:sp>
      <p:pic>
        <p:nvPicPr>
          <p:cNvPr id="47" name="MPj04101640000[1]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800" y="3429000"/>
            <a:ext cx="6858000" cy="2921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Shape 806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Statistical DNA tests</a:t>
            </a:r>
          </a:p>
        </p:txBody>
      </p:sp>
      <p:sp>
        <p:nvSpPr>
          <p:cNvPr id="807" name="Shape 80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Match DNA fragments with those of selected populations to determine populations your ancestors came from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Requires that the populations sampled have been analyzed already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Doesn’t work well if the populations are too broad (genetically)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Shape 809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Types of results to expect from a statistical DNA genealogical test</a:t>
            </a:r>
          </a:p>
        </p:txBody>
      </p:sp>
      <p:sp>
        <p:nvSpPr>
          <p:cNvPr id="810" name="Shape 810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Some (reported) percentage of your ancestors came from the region “xxx”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Some (reported) percentage of your ancestors came from the region “yyy”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Some (reported) percentage of your ancestors came from the region “zzz”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Shape 812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Statistical DNA tests</a:t>
            </a:r>
          </a:p>
        </p:txBody>
      </p:sp>
      <p:sp>
        <p:nvSpPr>
          <p:cNvPr id="813" name="Shape 81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Interpretations are more controversial than Y-chromosome and mtDNA testing</a:t>
            </a:r>
          </a:p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Analysis will get better as more data is obtained on ethnic populations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Shape 815"/>
          <p:cNvSpPr/>
          <p:nvPr>
            <p:ph type="title"/>
          </p:nvPr>
        </p:nvSpPr>
        <p:spPr>
          <a:xfrm>
            <a:off x="457200" y="63500"/>
            <a:ext cx="8229600" cy="1841500"/>
          </a:xfrm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sp>
        <p:nvSpPr>
          <p:cNvPr id="816" name="Shape 816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</a:p>
        </p:txBody>
      </p:sp>
      <p:pic>
        <p:nvPicPr>
          <p:cNvPr id="817" name="MCj04403900000[1]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362200" y="609600"/>
            <a:ext cx="4648201" cy="4648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Shape 819"/>
          <p:cNvSpPr/>
          <p:nvPr/>
        </p:nvSpPr>
        <p:spPr>
          <a:xfrm>
            <a:off x="285750" y="2803525"/>
            <a:ext cx="0" cy="30353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0" h="21600" fill="norm" stroke="1" extrusionOk="0">
                <a:moveTo>
                  <a:pt x="0" y="0"/>
                </a:moveTo>
                <a:lnTo>
                  <a:pt x="0" y="68"/>
                </a:lnTo>
                <a:lnTo>
                  <a:pt x="0" y="68"/>
                </a:lnTo>
                <a:lnTo>
                  <a:pt x="0" y="678"/>
                </a:lnTo>
                <a:lnTo>
                  <a:pt x="0" y="21600"/>
                </a:lnTo>
                <a:lnTo>
                  <a:pt x="0" y="21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7BC233"/>
          </a:solidFill>
        </p:spPr>
        <p:txBody>
          <a:bodyPr lIns="50800" tIns="50800" rIns="50800" bIns="50800" anchor="ctr"/>
          <a:lstStyle/>
          <a:p>
            <a:pPr/>
          </a:p>
        </p:txBody>
      </p:sp>
      <p:sp>
        <p:nvSpPr>
          <p:cNvPr id="820" name="Shape 820"/>
          <p:cNvSpPr/>
          <p:nvPr>
            <p:ph type="title"/>
          </p:nvPr>
        </p:nvSpPr>
        <p:spPr>
          <a:xfrm>
            <a:off x="685800" y="1997075"/>
            <a:ext cx="7772400" cy="1431925"/>
          </a:xfrm>
          <a:prstGeom prst="rect">
            <a:avLst/>
          </a:prstGeom>
        </p:spPr>
        <p:txBody>
          <a:bodyPr anchor="b"/>
          <a:lstStyle>
            <a:lvl1pPr algn="ctr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Thank You!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ADN_animation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33800" y="1981200"/>
            <a:ext cx="1724025" cy="298132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Computers can store huge amount of information</a:t>
            </a:r>
          </a:p>
        </p:txBody>
      </p:sp>
      <p:sp>
        <p:nvSpPr>
          <p:cNvPr id="52" name="Shape 5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  <a:lvl2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2pPr>
          </a:lstStyle>
          <a:p>
            <a:pPr/>
            <a:r>
              <a:t>Everything in a computer is stored as a sequence of 0s and 1s:</a:t>
            </a:r>
          </a:p>
          <a:p>
            <a:pPr lvl="1"/>
            <a:r>
              <a:t>programs, documents, pictures, music, 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4000"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lvl1pPr>
          </a:lstStyle>
          <a:p>
            <a:pPr/>
            <a:r>
              <a:t>DNA can store more “information”</a:t>
            </a:r>
          </a:p>
        </p:txBody>
      </p:sp>
      <p:sp>
        <p:nvSpPr>
          <p:cNvPr id="55" name="Shape 55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Everything in DNA is stored as a sequence of As, Cs, Gs, and Ts.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Much more “information” than the same length sequence of 0s and 1s.</a:t>
            </a:r>
          </a:p>
          <a:p>
            <a:pPr lvl="1">
              <a:defRPr>
                <a:effectLst>
                  <a:outerShdw sx="100000" sy="100000" kx="0" ky="0" algn="b" rotWithShape="0" blurRad="12700" dist="25400" dir="2700000">
                    <a:srgbClr val="000000"/>
                  </a:outerShdw>
                </a:effectLst>
              </a:defRPr>
            </a:pPr>
            <a:r>
              <a:t>Potentially huge amount of computing and power in “genetic computer”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Cary_Grant_in_To_Catch_a_Thief_trailer.jp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05000" y="152400"/>
            <a:ext cx="5257800" cy="4144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FF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Tahoma"/>
        <a:ea typeface="Tahoma"/>
        <a:cs typeface="Tahoma"/>
      </a:majorFont>
      <a:minorFont>
        <a:latin typeface="Tahoma"/>
        <a:ea typeface="Tahoma"/>
        <a:cs typeface="Tahoma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>
            <a:outerShdw sx="100000" sy="100000" kx="0" ky="0" algn="b" rotWithShape="0" blurRad="38100" dist="25400" dir="540000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8D4D6"/>
        </a:solidFill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9525" cap="flat">
          <a:solidFill>
            <a:srgbClr val="FFFFFF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40639" marR="40639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FFFFFF"/>
            </a:solidFill>
            <a:effectLst/>
            <a:uFill>
              <a:solidFill>
                <a:srgbClr val="FFFFFF"/>
              </a:solidFill>
            </a:uFill>
            <a:latin typeface="+mn-lt"/>
            <a:ea typeface="+mn-ea"/>
            <a:cs typeface="+mn-cs"/>
            <a:sym typeface="Tahom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