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D51ADE6A-740E-44AE-83CC-AE7238B6C88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685800" y="282575"/>
            <a:ext cx="7772400" cy="3146425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</a:lvl1pPr>
            <a:lvl2pPr marL="497840" indent="0" algn="ctr">
              <a:buSzTx/>
              <a:buNone/>
            </a:lvl2pPr>
            <a:lvl3pPr marL="955039" indent="0" algn="ctr">
              <a:buSzTx/>
              <a:buNone/>
            </a:lvl3pPr>
            <a:lvl4pPr marL="1412239" indent="0" algn="ctr">
              <a:buSzTx/>
              <a:buNone/>
            </a:lvl4pPr>
            <a:lvl5pPr marL="1869439" indent="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0"/>
            <a:ext cx="82296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lr>
                <a:srgbClr val="FFFFFF"/>
              </a:buClr>
              <a:buSzPct val="100000"/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lr>
                <a:srgbClr val="FFFFFF"/>
              </a:buClr>
              <a:buSzPct val="100000"/>
              <a:buChar char="–"/>
              <a:defRPr sz="2000"/>
            </a:lvl4pPr>
            <a:lvl5pPr marL="2098039" indent="-228600">
              <a:spcBef>
                <a:spcPts val="400"/>
              </a:spcBef>
              <a:buSzPct val="80000"/>
              <a:buFont typeface="Wingdings"/>
              <a:buChar char=""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7463966" y="6422491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L="0" marR="0" algn="ctr" defTabSz="5842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40639" marR="40639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40639" marR="40639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40639" marR="40639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40639" marR="40639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40639" marR="40639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40639" marR="40639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40639" marR="40639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40639" marR="40639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40639" marR="40639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archives.gov/genealogy/start-research/" TargetMode="Externa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spcBef>
                <a:spcPts val="1000"/>
              </a:spcBef>
              <a:buSzTx/>
              <a:buNone/>
              <a:defRPr sz="4400"/>
            </a:lvl1pPr>
          </a:lstStyle>
          <a:p>
            <a:pPr/>
            <a:r>
              <a:t>Genealogy with the Internet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records: Commercial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Ancestry.com</a:t>
            </a:r>
          </a:p>
          <a:p>
            <a:pPr marL="824411" indent="-326571"/>
            <a:r>
              <a:t>Genealogy.com</a:t>
            </a:r>
          </a:p>
          <a:p>
            <a:pPr marL="824411" indent="-326571"/>
            <a:r>
              <a:t>Footnote.com</a:t>
            </a:r>
          </a:p>
          <a:p>
            <a:pPr marL="824411" indent="-326571"/>
            <a:r>
              <a:t>Heritagequest.com</a:t>
            </a:r>
          </a:p>
          <a:p>
            <a:pPr marL="824411" indent="-326571"/>
            <a:r>
              <a:t>Many others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records: Commercial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Special purpose sites:</a:t>
            </a:r>
          </a:p>
          <a:p>
            <a:pPr lvl="1" marL="1221739" indent="-266700"/>
            <a:r>
              <a:t>Permutations of names on Ellis Island lists</a:t>
            </a:r>
          </a:p>
          <a:p>
            <a:pPr lvl="1" marL="1221739" indent="-266700"/>
            <a:r>
              <a:t>Hamburg immigration lists</a:t>
            </a:r>
          </a:p>
          <a:p>
            <a:pPr lvl="1" marL="1221739" indent="-266700"/>
            <a:r>
              <a:t>Foreign sites, especially UK</a:t>
            </a:r>
          </a:p>
          <a:p>
            <a:pPr lvl="1" marL="1221739" indent="-266700"/>
            <a:r>
              <a:t>Many others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hape 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76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The National Archives</a:t>
            </a:r>
          </a:p>
        </p:txBody>
      </p:sp>
      <p:sp>
        <p:nvSpPr>
          <p:cNvPr id="79" name="Shape 7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Has indexes on-line</a:t>
            </a:r>
          </a:p>
          <a:p>
            <a:pPr marL="824411" indent="-326571"/>
            <a:r>
              <a:t>Focuses on microfilms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Familysearch.org</a:t>
            </a:r>
          </a:p>
        </p:txBody>
      </p:sp>
      <p:sp>
        <p:nvSpPr>
          <p:cNvPr id="82" name="Shape 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You don’t have to be a church member to use it.</a:t>
            </a:r>
          </a:p>
          <a:p>
            <a:pPr marL="824411" indent="-326571"/>
            <a:r>
              <a:t>An incredible amount of world-wide information.</a:t>
            </a:r>
          </a:p>
          <a:p>
            <a:pPr marL="824411" indent="-326571"/>
            <a:r>
              <a:t>Multiple religious groups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The Ellis Island website: www.ellisisland.org</a:t>
            </a:r>
          </a:p>
        </p:txBody>
      </p:sp>
      <p:pic>
        <p:nvPicPr>
          <p:cNvPr id="85" name="image.png"/>
          <p:cNvPicPr>
            <a:picLocks noChangeAspect="0"/>
          </p:cNvPicPr>
          <p:nvPr/>
        </p:nvPicPr>
        <p:blipFill>
          <a:blip r:embed="rId2">
            <a:extLst/>
          </a:blip>
          <a:srcRect l="2947" t="38737" r="80561" b="47038"/>
          <a:stretch>
            <a:fillRect/>
          </a:stretch>
        </p:blipFill>
        <p:spPr>
          <a:xfrm>
            <a:off x="1524000" y="2209800"/>
            <a:ext cx="6096000" cy="3733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89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93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Stephen Morse’s site</a:t>
            </a:r>
          </a:p>
        </p:txBody>
      </p:sp>
      <p:sp>
        <p:nvSpPr>
          <p:cNvPr id="96" name="Shape 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Good ways to trace Ellis Island and other data</a:t>
            </a:r>
          </a:p>
          <a:p>
            <a:pPr marL="824411" indent="-326571"/>
            <a:r>
              <a:t>A good Soundex calculator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100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MC900281710[1].pdf"/>
          <p:cNvPicPr>
            <a:picLocks noChangeAspect="0"/>
          </p:cNvPicPr>
          <p:nvPr/>
        </p:nvPicPr>
        <p:blipFill>
          <a:blip r:embed="rId2">
            <a:extLst/>
          </a:blip>
          <a:srcRect l="0" t="0" r="0" b="25100"/>
          <a:stretch>
            <a:fillRect/>
          </a:stretch>
        </p:blipFill>
        <p:spPr>
          <a:xfrm>
            <a:off x="2133600" y="1371600"/>
            <a:ext cx="5984875" cy="513715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hape 35"/>
          <p:cNvSpPr/>
          <p:nvPr/>
        </p:nvSpPr>
        <p:spPr>
          <a:xfrm>
            <a:off x="6248400" y="914400"/>
            <a:ext cx="2908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Immigration</a:t>
            </a:r>
          </a:p>
        </p:txBody>
      </p:sp>
      <p:sp>
        <p:nvSpPr>
          <p:cNvPr id="36" name="Shape 36"/>
          <p:cNvSpPr/>
          <p:nvPr/>
        </p:nvSpPr>
        <p:spPr>
          <a:xfrm>
            <a:off x="1371600" y="2133600"/>
            <a:ext cx="1384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Birth</a:t>
            </a:r>
          </a:p>
        </p:txBody>
      </p:sp>
      <p:sp>
        <p:nvSpPr>
          <p:cNvPr id="37" name="Shape 37"/>
          <p:cNvSpPr/>
          <p:nvPr/>
        </p:nvSpPr>
        <p:spPr>
          <a:xfrm>
            <a:off x="2819400" y="1066800"/>
            <a:ext cx="14605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Death</a:t>
            </a:r>
          </a:p>
        </p:txBody>
      </p:sp>
      <p:sp>
        <p:nvSpPr>
          <p:cNvPr id="38" name="Shape 38"/>
          <p:cNvSpPr/>
          <p:nvPr/>
        </p:nvSpPr>
        <p:spPr>
          <a:xfrm>
            <a:off x="6781800" y="3352800"/>
            <a:ext cx="2070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Marriage</a:t>
            </a:r>
          </a:p>
        </p:txBody>
      </p:sp>
      <p:sp>
        <p:nvSpPr>
          <p:cNvPr id="39" name="Shape 39"/>
          <p:cNvSpPr/>
          <p:nvPr/>
        </p:nvSpPr>
        <p:spPr>
          <a:xfrm>
            <a:off x="4343400" y="914400"/>
            <a:ext cx="1765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Census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Shape 10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104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-457200" y="3657600"/>
            <a:ext cx="2286000" cy="5334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06" name="Shape 106"/>
          <p:cNvSpPr/>
          <p:nvPr/>
        </p:nvSpPr>
        <p:spPr>
          <a:xfrm>
            <a:off x="-304800" y="4191000"/>
            <a:ext cx="2286000" cy="6096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records: Free sites, for now</a:t>
            </a:r>
          </a:p>
        </p:txBody>
      </p:sp>
      <p:sp>
        <p:nvSpPr>
          <p:cNvPr id="109" name="Shape 10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Internet search engines</a:t>
            </a:r>
          </a:p>
          <a:p>
            <a:pPr marL="824411" indent="-326571"/>
            <a:r>
              <a:t>Local historical societies</a:t>
            </a:r>
          </a:p>
          <a:p>
            <a:pPr marL="824411" indent="-326571"/>
            <a:r>
              <a:t>Cyndislist.com</a:t>
            </a:r>
          </a:p>
          <a:p>
            <a:pPr>
              <a:buSzTx/>
              <a:buNone/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Problems</a:t>
            </a:r>
          </a:p>
        </p:txBody>
      </p:sp>
      <p:sp>
        <p:nvSpPr>
          <p:cNvPr id="112" name="Shape 112"/>
          <p:cNvSpPr/>
          <p:nvPr>
            <p:ph type="body" idx="1"/>
          </p:nvPr>
        </p:nvSpPr>
        <p:spPr>
          <a:xfrm>
            <a:off x="457200" y="1905000"/>
            <a:ext cx="8382000" cy="4953000"/>
          </a:xfrm>
          <a:prstGeom prst="rect">
            <a:avLst/>
          </a:prstGeom>
        </p:spPr>
        <p:txBody>
          <a:bodyPr/>
          <a:lstStyle/>
          <a:p>
            <a:pPr marL="824411" indent="-326571"/>
            <a:r>
              <a:t>Not everything on the Internet is true.</a:t>
            </a:r>
          </a:p>
          <a:p>
            <a:pPr lvl="1" marL="1221739" indent="-266700"/>
            <a:r>
              <a:t>No one was married in an Ohio church in 1644.</a:t>
            </a:r>
          </a:p>
          <a:p>
            <a:pPr lvl="1" marL="1221739" indent="-266700"/>
            <a:r>
              <a:t>Having the surname “Holden” does not mean you are related to William Holden.</a:t>
            </a:r>
          </a:p>
          <a:p>
            <a:pPr lvl="1" marL="1221739" indent="-266700"/>
            <a:r>
              <a:t>Be wary of using information from people who argue about their results.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Especially important</a:t>
            </a:r>
          </a:p>
        </p:txBody>
      </p:sp>
      <p:sp>
        <p:nvSpPr>
          <p:cNvPr id="115" name="Shape 11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Don’t assume information without sources is accurate.</a:t>
            </a:r>
          </a:p>
          <a:p>
            <a:pPr marL="824411" indent="-326571"/>
            <a:r>
              <a:t>Be wary of using data documented by “World Family Tree number xxx” or</a:t>
            </a:r>
          </a:p>
          <a:p>
            <a:pPr>
              <a:buSzTx/>
              <a:buNone/>
            </a:pPr>
            <a:r>
              <a:t>	“Ancestry World Tree number xxx”</a:t>
            </a:r>
          </a:p>
          <a:p>
            <a:pPr marL="824411" indent="-326571"/>
            <a:r>
              <a:t>This data may be like repeating a rumor – or it </a:t>
            </a:r>
            <a:r>
              <a:rPr b="1" u="sng"/>
              <a:t>might  </a:t>
            </a:r>
            <a:r>
              <a:t>be accurate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The index is important</a:t>
            </a:r>
          </a:p>
        </p:txBody>
      </p:sp>
      <p:sp>
        <p:nvSpPr>
          <p:cNvPr id="118" name="Shape 11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You can’t search everything</a:t>
            </a:r>
          </a:p>
          <a:p>
            <a:pPr marL="824411" indent="-326571"/>
            <a:r>
              <a:t>Generally start with the indexes</a:t>
            </a:r>
          </a:p>
          <a:p>
            <a:pPr marL="824411" indent="-326571"/>
            <a:r>
              <a:t>Web sites have many – not all – of their pages indexed by search engines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Name spelling is inconsistent</a:t>
            </a:r>
          </a:p>
        </p:txBody>
      </p:sp>
      <p:sp>
        <p:nvSpPr>
          <p:cNvPr id="121" name="Shape 1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Hard for immigration workers to get names correct</a:t>
            </a:r>
          </a:p>
          <a:p>
            <a:pPr marL="824411" indent="-326571"/>
            <a:r>
              <a:t>Worse for census takers and city directory</a:t>
            </a:r>
          </a:p>
          <a:p>
            <a:pPr marL="824411" indent="-326571"/>
            <a:r>
              <a:t>Shirecliffe – four different spellings in the same document!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One way to handle inconsistent spellings: Soundex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Match names to codes:</a:t>
            </a:r>
          </a:p>
          <a:p>
            <a:pPr lvl="1" marL="1221739" indent="-266700"/>
            <a:r>
              <a:t>Leach is encoded as L200</a:t>
            </a:r>
          </a:p>
          <a:p>
            <a:pPr marL="824411" indent="-326571"/>
            <a:r>
              <a:t>Intended to account for alternate spellings: Smith, Smythe, and Smyth</a:t>
            </a:r>
          </a:p>
          <a:p>
            <a:pPr marL="824411" indent="-326571"/>
            <a:r>
              <a:t>Imperfect, still most commonly used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What’s the forename?</a:t>
            </a:r>
          </a:p>
        </p:txBody>
      </p:sp>
      <p:pic>
        <p:nvPicPr>
          <p:cNvPr id="127" name="image.png"/>
          <p:cNvPicPr>
            <a:picLocks noChangeAspect="0"/>
          </p:cNvPicPr>
          <p:nvPr/>
        </p:nvPicPr>
        <p:blipFill>
          <a:blip r:embed="rId2">
            <a:extLst/>
          </a:blip>
          <a:srcRect l="9825" t="40119" r="34385" b="9684"/>
          <a:stretch>
            <a:fillRect/>
          </a:stretch>
        </p:blipFill>
        <p:spPr>
          <a:xfrm>
            <a:off x="0" y="1524000"/>
            <a:ext cx="9144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/>
          <p:nvPr/>
        </p:nvSpPr>
        <p:spPr>
          <a:xfrm>
            <a:off x="5638800" y="5257800"/>
            <a:ext cx="1600200" cy="8382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The forename originally indexed as Collaha, now also Abraham</a:t>
            </a:r>
          </a:p>
        </p:txBody>
      </p:sp>
      <p:pic>
        <p:nvPicPr>
          <p:cNvPr id="131" name="image.png"/>
          <p:cNvPicPr>
            <a:picLocks noChangeAspect="0"/>
          </p:cNvPicPr>
          <p:nvPr/>
        </p:nvPicPr>
        <p:blipFill>
          <a:blip r:embed="rId2">
            <a:extLst/>
          </a:blip>
          <a:srcRect l="9825" t="40119" r="34385" b="9684"/>
          <a:stretch>
            <a:fillRect/>
          </a:stretch>
        </p:blipFill>
        <p:spPr>
          <a:xfrm>
            <a:off x="0" y="1524000"/>
            <a:ext cx="9144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5638800" y="5257800"/>
            <a:ext cx="1600200" cy="8382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Who does the indexing?</a:t>
            </a:r>
          </a:p>
        </p:txBody>
      </p:sp>
      <p:sp>
        <p:nvSpPr>
          <p:cNvPr id="135" name="Shape 13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Volunteer genealogists and historians</a:t>
            </a:r>
          </a:p>
          <a:p>
            <a:pPr marL="824411" indent="-326571"/>
            <a:r>
              <a:t>Commercial transcribers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MC900281710[1].pdf"/>
          <p:cNvPicPr>
            <a:picLocks noChangeAspect="0"/>
          </p:cNvPicPr>
          <p:nvPr/>
        </p:nvPicPr>
        <p:blipFill>
          <a:blip r:embed="rId2">
            <a:extLst/>
          </a:blip>
          <a:srcRect l="0" t="0" r="0" b="45181"/>
          <a:stretch>
            <a:fillRect/>
          </a:stretch>
        </p:blipFill>
        <p:spPr>
          <a:xfrm>
            <a:off x="3048000" y="3505200"/>
            <a:ext cx="4572000" cy="3016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MC900281710[1].pdf"/>
          <p:cNvPicPr>
            <a:picLocks noChangeAspect="0"/>
          </p:cNvPicPr>
          <p:nvPr/>
        </p:nvPicPr>
        <p:blipFill>
          <a:blip r:embed="rId2">
            <a:extLst/>
          </a:blip>
          <a:srcRect l="0" t="0" r="0" b="25100"/>
          <a:stretch>
            <a:fillRect/>
          </a:stretch>
        </p:blipFill>
        <p:spPr>
          <a:xfrm>
            <a:off x="2133600" y="1371600"/>
            <a:ext cx="5984875" cy="513715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/>
          <p:nvPr/>
        </p:nvSpPr>
        <p:spPr>
          <a:xfrm>
            <a:off x="6248400" y="914400"/>
            <a:ext cx="2908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Immigration</a:t>
            </a:r>
          </a:p>
        </p:txBody>
      </p:sp>
      <p:sp>
        <p:nvSpPr>
          <p:cNvPr id="44" name="Shape 44"/>
          <p:cNvSpPr/>
          <p:nvPr/>
        </p:nvSpPr>
        <p:spPr>
          <a:xfrm>
            <a:off x="1371600" y="2133600"/>
            <a:ext cx="1384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Birth</a:t>
            </a:r>
          </a:p>
        </p:txBody>
      </p:sp>
      <p:sp>
        <p:nvSpPr>
          <p:cNvPr id="45" name="Shape 45"/>
          <p:cNvSpPr/>
          <p:nvPr/>
        </p:nvSpPr>
        <p:spPr>
          <a:xfrm>
            <a:off x="2819400" y="1066800"/>
            <a:ext cx="14605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Death</a:t>
            </a:r>
          </a:p>
        </p:txBody>
      </p:sp>
      <p:sp>
        <p:nvSpPr>
          <p:cNvPr id="46" name="Shape 46"/>
          <p:cNvSpPr/>
          <p:nvPr/>
        </p:nvSpPr>
        <p:spPr>
          <a:xfrm>
            <a:off x="7620000" y="5181600"/>
            <a:ext cx="1384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DNA</a:t>
            </a:r>
          </a:p>
        </p:txBody>
      </p:sp>
      <p:sp>
        <p:nvSpPr>
          <p:cNvPr id="47" name="Shape 47"/>
          <p:cNvSpPr/>
          <p:nvPr/>
        </p:nvSpPr>
        <p:spPr>
          <a:xfrm>
            <a:off x="4343400" y="914400"/>
            <a:ext cx="17653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Census</a:t>
            </a:r>
          </a:p>
        </p:txBody>
      </p:sp>
      <p:sp>
        <p:nvSpPr>
          <p:cNvPr id="48" name="Shape 48"/>
          <p:cNvSpPr/>
          <p:nvPr/>
        </p:nvSpPr>
        <p:spPr>
          <a:xfrm>
            <a:off x="7086600" y="3352800"/>
            <a:ext cx="2070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b="1"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Marriage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Searching is critical</a:t>
            </a:r>
          </a:p>
        </p:txBody>
      </p:sp>
      <p:sp>
        <p:nvSpPr>
          <p:cNvPr id="138" name="Shape 13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Name variations</a:t>
            </a:r>
          </a:p>
          <a:p>
            <a:pPr marL="824411" indent="-326571"/>
            <a:r>
              <a:t>Wildcards</a:t>
            </a:r>
          </a:p>
          <a:p>
            <a:pPr lvl="1" marL="1221739" indent="-266700"/>
            <a:r>
              <a:t>Ander* matches Anderson, Andersen, and Anders</a:t>
            </a:r>
          </a:p>
          <a:p>
            <a:pPr lvl="1" marL="1221739" indent="-266700"/>
            <a:r>
              <a:t>Anders*n matches Anderson and Andersen</a:t>
            </a:r>
          </a:p>
          <a:p>
            <a:pPr marL="824411" indent="-326571"/>
            <a:r>
              <a:t>Misspellings</a:t>
            </a:r>
          </a:p>
          <a:p>
            <a:pPr marL="824411" indent="-326571"/>
            <a:r>
              <a:t>Soundex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Other local resources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Historical and genealogical societies</a:t>
            </a:r>
          </a:p>
          <a:p>
            <a:pPr marL="824411" indent="-326571"/>
            <a:r>
              <a:t>Family History Library</a:t>
            </a:r>
          </a:p>
          <a:p>
            <a:pPr marL="824411" indent="-326571"/>
            <a:r>
              <a:t>Both </a:t>
            </a:r>
            <a:r>
              <a:rPr b="1" u="sng"/>
              <a:t>may</a:t>
            </a:r>
            <a:r>
              <a:t>  have free access to ancestry.com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145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Commercial sites are available</a:t>
            </a:r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ancestry.com</a:t>
            </a:r>
          </a:p>
          <a:p>
            <a:pPr marL="824411" indent="-326571"/>
            <a:r>
              <a:t>heritagequest.com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151" name="Shape 1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Free information is available at:</a:t>
            </a:r>
          </a:p>
          <a:p>
            <a:pPr marL="824411" indent="-326571"/>
            <a:r>
              <a:t>National Archives</a:t>
            </a:r>
          </a:p>
          <a:p>
            <a:pPr marL="824411" indent="-326571"/>
            <a:r>
              <a:t>familysearch.org</a:t>
            </a:r>
          </a:p>
          <a:p>
            <a:pPr marL="824411" indent="-326571"/>
            <a:r>
              <a:t>stephenmorse.org</a:t>
            </a:r>
          </a:p>
          <a:p>
            <a:pPr marL="824411" indent="-326571"/>
            <a:r>
              <a:t>rootsweb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MCj04403900000[1]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609600"/>
            <a:ext cx="4648201" cy="4648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A few other useful records</a:t>
            </a:r>
          </a:p>
        </p:txBody>
      </p:sp>
      <p:sp>
        <p:nvSpPr>
          <p:cNvPr id="51" name="Shape 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Military records</a:t>
            </a:r>
          </a:p>
          <a:p>
            <a:pPr marL="824411" indent="-326571"/>
            <a:r>
              <a:t>Probate records</a:t>
            </a:r>
          </a:p>
          <a:p>
            <a:pPr marL="824411" indent="-326571"/>
            <a:r>
              <a:t>Land records</a:t>
            </a:r>
          </a:p>
          <a:p>
            <a:pPr marL="824411" indent="-326571"/>
            <a:r>
              <a:t>City directories</a:t>
            </a:r>
          </a:p>
          <a:p>
            <a:pPr marL="824411" indent="-326571"/>
            <a:r>
              <a:t>Genealogies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The big five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Major portions of most can be found on the Internet.</a:t>
            </a:r>
          </a:p>
          <a:p>
            <a:pPr marL="824411" indent="-326571"/>
            <a:r>
              <a:t>Not so true for the other, less commonly used records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Government sites (federal)</a:t>
            </a:r>
          </a:p>
          <a:p>
            <a:pPr marL="824411" indent="-326571"/>
            <a:r>
              <a:t>Government sites (state and local)</a:t>
            </a:r>
          </a:p>
          <a:p>
            <a:pPr marL="824411" indent="-326571"/>
            <a:r>
              <a:t>Commercial sites</a:t>
            </a:r>
          </a:p>
          <a:p>
            <a:pPr marL="824411" indent="-326571"/>
            <a:r>
              <a:t>Free sites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records: Government</a:t>
            </a:r>
          </a:p>
        </p:txBody>
      </p:sp>
      <p:sp>
        <p:nvSpPr>
          <p:cNvPr id="60" name="Shape 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Vital records</a:t>
            </a:r>
          </a:p>
          <a:p>
            <a:pPr marL="824411" indent="-326571"/>
            <a:r>
              <a:t>Many must be searched manually – not indexed by search engines such as Google</a:t>
            </a:r>
          </a:p>
          <a:p>
            <a:pPr marL="824411" indent="-326571"/>
            <a:r>
              <a:t>Many require fees for detailed information</a:t>
            </a:r>
          </a:p>
          <a:p>
            <a:pPr lvl="1" marL="1221739" indent="-266700"/>
            <a:r>
              <a:t>Sometimes only a brief index is available on-line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The National Archives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t>	</a:t>
            </a:r>
            <a:r>
              <a:rPr u="sng">
                <a:solidFill>
                  <a:srgbClr val="FFD300"/>
                </a:solidFill>
                <a:uFill>
                  <a:solidFill>
                    <a:srgbClr val="FFD300"/>
                  </a:solidFill>
                </a:uFill>
                <a:hlinkClick r:id="rId2" invalidUrl="" action="" tgtFrame="" tooltip="" history="1" highlightClick="0" endSnd="0"/>
              </a:rPr>
              <a:t>www.archives.gov/genealogy/start-research/</a:t>
            </a:r>
          </a:p>
          <a:p>
            <a:pPr marL="824411" indent="-326571"/>
            <a:r>
              <a:t>How-to information</a:t>
            </a:r>
          </a:p>
          <a:p>
            <a:pPr marL="824411" indent="-326571"/>
            <a:r>
              <a:t>Data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title"/>
          </p:nvPr>
        </p:nvSpPr>
        <p:spPr>
          <a:xfrm>
            <a:off x="228600" y="63500"/>
            <a:ext cx="8458200" cy="1841500"/>
          </a:xfrm>
          <a:prstGeom prst="rect">
            <a:avLst/>
          </a:prstGeom>
        </p:spPr>
        <p:txBody>
          <a:bodyPr/>
          <a:lstStyle/>
          <a:p>
            <a:pPr/>
            <a:r>
              <a:t>Internet records: some free sites</a:t>
            </a:r>
          </a:p>
        </p:txBody>
      </p:sp>
      <p:sp>
        <p:nvSpPr>
          <p:cNvPr id="66" name="Shape 6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Mormon church: familysearch.org</a:t>
            </a:r>
          </a:p>
          <a:p>
            <a:pPr marL="824411" indent="-326571"/>
            <a:r>
              <a:t>stephenmorse.com</a:t>
            </a:r>
          </a:p>
          <a:p>
            <a:pPr marL="824411" indent="-326571"/>
            <a:r>
              <a:t>rootsweb.com is now rootsweb.ancestry.com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