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40639" marR="40639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1pPr>
    <a:lvl2pPr marL="40639" marR="40639" indent="3429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2pPr>
    <a:lvl3pPr marL="40639" marR="40639" indent="685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3pPr>
    <a:lvl4pPr marL="40639" marR="40639" indent="10287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4pPr>
    <a:lvl5pPr marL="40639" marR="40639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5pPr>
    <a:lvl6pPr marL="40639" marR="40639" indent="17145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6pPr>
    <a:lvl7pPr marL="40639" marR="40639" indent="2057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7pPr>
    <a:lvl8pPr marL="40639" marR="40639" indent="24003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8pPr>
    <a:lvl9pPr marL="40639" marR="40639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D51ADE6A-740E-44AE-83CC-AE7238B6C88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685800" y="282575"/>
            <a:ext cx="7772400" cy="3146425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</a:lvl1pPr>
            <a:lvl2pPr marL="497840" indent="0" algn="ctr">
              <a:buSzTx/>
              <a:buNone/>
            </a:lvl2pPr>
            <a:lvl3pPr marL="955039" indent="0" algn="ctr">
              <a:buSzTx/>
              <a:buNone/>
            </a:lvl3pPr>
            <a:lvl4pPr marL="1412239" indent="0" algn="ctr">
              <a:buSzTx/>
              <a:buNone/>
            </a:lvl4pPr>
            <a:lvl5pPr marL="1869439" indent="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0"/>
            <a:ext cx="8229600" cy="1968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905000"/>
            <a:ext cx="8229600" cy="495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2pPr marL="783590" indent="-285750">
              <a:spcBef>
                <a:spcPts val="600"/>
              </a:spcBef>
              <a:buClr>
                <a:srgbClr val="FFFFFF"/>
              </a:buClr>
              <a:buSzPct val="100000"/>
              <a:buChar char="–"/>
              <a:defRPr sz="2800"/>
            </a:lvl2pPr>
            <a:lvl3pPr marL="1183639" indent="-228600">
              <a:spcBef>
                <a:spcPts val="500"/>
              </a:spcBef>
              <a:defRPr sz="2400"/>
            </a:lvl3pPr>
            <a:lvl4pPr marL="1640839" indent="-228600">
              <a:spcBef>
                <a:spcPts val="400"/>
              </a:spcBef>
              <a:buClr>
                <a:srgbClr val="FFFFFF"/>
              </a:buClr>
              <a:buSzPct val="100000"/>
              <a:buChar char="–"/>
              <a:defRPr sz="2000"/>
            </a:lvl4pPr>
            <a:lvl5pPr marL="2098039" indent="-228600">
              <a:spcBef>
                <a:spcPts val="400"/>
              </a:spcBef>
              <a:buSzPct val="80000"/>
              <a:buFont typeface="Wingdings"/>
              <a:buChar char=""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7463966" y="6422491"/>
            <a:ext cx="312068" cy="29898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marL="0" marR="0" algn="ctr" defTabSz="584200">
              <a:defRPr sz="14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</p:sldLayoutIdLst>
  <p:transition xmlns:p14="http://schemas.microsoft.com/office/powerpoint/2010/main" spd="med" advClick="1"/>
  <p:txStyles>
    <p:titleStyle>
      <a:lvl1pPr marL="40639" marR="40639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40639" marR="40639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40639" marR="40639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40639" marR="40639" indent="685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40639" marR="40639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40639" marR="40639" indent="1143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40639" marR="40639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40639" marR="40639" indent="1600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40639" marR="40639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titleStyle>
    <p:bodyStyle>
      <a:lvl1pPr marL="383540" marR="40639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824411" marR="40639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1259839" marR="40639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17780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body" idx="1"/>
          </p:nvPr>
        </p:nvSpPr>
        <p:spPr>
          <a:xfrm>
            <a:off x="1219200" y="2597150"/>
            <a:ext cx="6400800" cy="4146550"/>
          </a:xfrm>
          <a:prstGeom prst="rect">
            <a:avLst/>
          </a:prstGeom>
        </p:spPr>
        <p:txBody>
          <a:bodyPr/>
          <a:lstStyle/>
          <a:p>
            <a:pPr marL="40639" indent="0" algn="ctr">
              <a:lnSpc>
                <a:spcPct val="90000"/>
              </a:lnSpc>
              <a:spcBef>
                <a:spcPts val="900"/>
              </a:spcBef>
              <a:buSzTx/>
              <a:buNone/>
              <a:defRPr sz="4000"/>
            </a:pPr>
            <a:r>
              <a:t>Genealogy Without the Internet</a:t>
            </a:r>
          </a:p>
          <a:p>
            <a:pPr marL="40639" indent="0" algn="ctr">
              <a:lnSpc>
                <a:spcPct val="90000"/>
              </a:lnSpc>
              <a:spcBef>
                <a:spcPts val="800"/>
              </a:spcBef>
              <a:buSzTx/>
              <a:buNone/>
              <a:defRPr sz="3600"/>
            </a:pPr>
          </a:p>
          <a:p>
            <a:pPr marL="40639" indent="0" algn="ctr"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Ronald J. Leach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Mark Twain’s grandfather, cont.</a:t>
            </a:r>
          </a:p>
        </p:txBody>
      </p:sp>
      <p:sp>
        <p:nvSpPr>
          <p:cNvPr id="86" name="Shape 8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83590" indent="-285750">
              <a:defRPr sz="2800"/>
            </a:pPr>
            <a:r>
              <a:t>But my father's wife also gave birth to a son. </a:t>
            </a:r>
          </a:p>
          <a:p>
            <a:pPr marL="783590" indent="-285750">
              <a:defRPr sz="2800"/>
            </a:pPr>
            <a:r>
              <a:t>So this was my brother and also my grandson, since he was the son of my daughter. </a:t>
            </a:r>
          </a:p>
          <a:p>
            <a:pPr marL="783590" indent="-285750">
              <a:defRPr sz="2800"/>
            </a:pPr>
            <a:r>
              <a:t>This meant I'd married my grandmother, since she was the mother of my mother. </a:t>
            </a:r>
          </a:p>
          <a:p>
            <a:pPr marL="783590" indent="-285750">
              <a:defRPr sz="2800"/>
            </a:pPr>
            <a:r>
              <a:t>As my wife's husband, I was also her grandson. </a:t>
            </a:r>
          </a:p>
          <a:p>
            <a:pPr marL="783590" indent="-285750">
              <a:defRPr sz="2800"/>
            </a:pPr>
            <a:r>
              <a:t>And since the husband of a grandmother is always a grandfather, I am my own grandfather.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1600200" y="15240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Mark Twain</a:t>
            </a:r>
          </a:p>
        </p:txBody>
      </p:sp>
      <p:sp>
        <p:nvSpPr>
          <p:cNvPr id="89" name="Shape 89"/>
          <p:cNvSpPr/>
          <p:nvPr/>
        </p:nvSpPr>
        <p:spPr>
          <a:xfrm>
            <a:off x="5410200" y="16002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Widow</a:t>
            </a:r>
          </a:p>
        </p:txBody>
      </p:sp>
      <p:sp>
        <p:nvSpPr>
          <p:cNvPr id="90" name="Shape 90"/>
          <p:cNvSpPr/>
          <p:nvPr/>
        </p:nvSpPr>
        <p:spPr>
          <a:xfrm>
            <a:off x="6858000" y="3048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Daughter</a:t>
            </a:r>
          </a:p>
        </p:txBody>
      </p:sp>
      <p:sp>
        <p:nvSpPr>
          <p:cNvPr id="91" name="Shape 91"/>
          <p:cNvSpPr/>
          <p:nvPr/>
        </p:nvSpPr>
        <p:spPr>
          <a:xfrm>
            <a:off x="4267200" y="1905000"/>
            <a:ext cx="9906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2" name="Shape 92"/>
          <p:cNvSpPr/>
          <p:nvPr/>
        </p:nvSpPr>
        <p:spPr>
          <a:xfrm flipH="1">
            <a:off x="2590800" y="762000"/>
            <a:ext cx="1588" cy="83820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3" name="Shape 93"/>
          <p:cNvSpPr/>
          <p:nvPr/>
        </p:nvSpPr>
        <p:spPr>
          <a:xfrm>
            <a:off x="6096000" y="2286000"/>
            <a:ext cx="1588" cy="838200"/>
          </a:xfrm>
          <a:prstGeom prst="line">
            <a:avLst/>
          </a:prstGeom>
          <a:ln w="76200">
            <a:solidFill>
              <a:srgbClr val="FFFFFF"/>
            </a:solidFill>
            <a:prstDash val="sysDot"/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4" name="Shape 94"/>
          <p:cNvSpPr/>
          <p:nvPr/>
        </p:nvSpPr>
        <p:spPr>
          <a:xfrm>
            <a:off x="3886200" y="2286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Father</a:t>
            </a:r>
          </a:p>
        </p:txBody>
      </p:sp>
      <p:sp>
        <p:nvSpPr>
          <p:cNvPr id="95" name="Shape 95"/>
          <p:cNvSpPr/>
          <p:nvPr/>
        </p:nvSpPr>
        <p:spPr>
          <a:xfrm>
            <a:off x="2590800" y="609600"/>
            <a:ext cx="12192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6" name="Shape 96"/>
          <p:cNvSpPr/>
          <p:nvPr/>
        </p:nvSpPr>
        <p:spPr>
          <a:xfrm>
            <a:off x="5334000" y="533400"/>
            <a:ext cx="13716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7" name="Shape 97"/>
          <p:cNvSpPr/>
          <p:nvPr/>
        </p:nvSpPr>
        <p:spPr>
          <a:xfrm flipH="1">
            <a:off x="6172200" y="3124200"/>
            <a:ext cx="1143000" cy="1588"/>
          </a:xfrm>
          <a:prstGeom prst="line">
            <a:avLst/>
          </a:prstGeom>
          <a:ln w="76200">
            <a:solidFill>
              <a:srgbClr val="FFFFFF"/>
            </a:solidFill>
            <a:prstDash val="sysDot"/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8" name="Shape 98"/>
          <p:cNvSpPr/>
          <p:nvPr/>
        </p:nvSpPr>
        <p:spPr>
          <a:xfrm>
            <a:off x="7391400" y="1143000"/>
            <a:ext cx="1588" cy="1905000"/>
          </a:xfrm>
          <a:prstGeom prst="line">
            <a:avLst/>
          </a:prstGeom>
          <a:ln w="76200">
            <a:solidFill>
              <a:srgbClr val="FFFFFF"/>
            </a:solidFill>
            <a:prstDash val="sysDot"/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9" name="Shape 99"/>
          <p:cNvSpPr/>
          <p:nvPr/>
        </p:nvSpPr>
        <p:spPr>
          <a:xfrm>
            <a:off x="5562600" y="2209800"/>
            <a:ext cx="1588" cy="144780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0" name="Shape 100"/>
          <p:cNvSpPr/>
          <p:nvPr/>
        </p:nvSpPr>
        <p:spPr>
          <a:xfrm>
            <a:off x="4876800" y="3733800"/>
            <a:ext cx="1612900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700"/>
              </a:spcBef>
              <a:buClr>
                <a:srgbClr val="FFFFFF"/>
              </a:buClr>
              <a:buFont typeface="Tahoma"/>
              <a:defRPr sz="28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Son</a:t>
            </a:r>
          </a:p>
        </p:txBody>
      </p:sp>
      <p:sp>
        <p:nvSpPr>
          <p:cNvPr id="101" name="Shape 101"/>
          <p:cNvSpPr/>
          <p:nvPr/>
        </p:nvSpPr>
        <p:spPr>
          <a:xfrm>
            <a:off x="7391400" y="3810000"/>
            <a:ext cx="1079500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275590" indent="-234950">
              <a:spcBef>
                <a:spcPts val="600"/>
              </a:spcBef>
              <a:buClr>
                <a:srgbClr val="FFD300"/>
              </a:buClr>
              <a:buFont typeface="Tahoma"/>
              <a:defRPr sz="28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Son </a:t>
            </a:r>
          </a:p>
        </p:txBody>
      </p:sp>
      <p:sp>
        <p:nvSpPr>
          <p:cNvPr id="102" name="Shape 102"/>
          <p:cNvSpPr/>
          <p:nvPr/>
        </p:nvSpPr>
        <p:spPr>
          <a:xfrm>
            <a:off x="8001000" y="990600"/>
            <a:ext cx="1588" cy="259080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.png"/>
          <p:cNvPicPr>
            <a:picLocks noChangeAspect="0"/>
          </p:cNvPicPr>
          <p:nvPr/>
        </p:nvPicPr>
        <p:blipFill>
          <a:blip r:embed="rId2">
            <a:extLst/>
          </a:blip>
          <a:srcRect l="14178" t="8959" r="15798" b="44798"/>
          <a:stretch>
            <a:fillRect/>
          </a:stretch>
        </p:blipFill>
        <p:spPr>
          <a:xfrm>
            <a:off x="0" y="228600"/>
            <a:ext cx="9144000" cy="594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Microfilm</a:t>
            </a:r>
          </a:p>
        </p:txBody>
      </p:sp>
      <p:pic>
        <p:nvPicPr>
          <p:cNvPr id="107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09800" y="1524000"/>
            <a:ext cx="4619626" cy="5029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</a:p>
        </p:txBody>
      </p:sp>
      <p:pic>
        <p:nvPicPr>
          <p:cNvPr id="111" name="image.pd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685800"/>
            <a:ext cx="8229600" cy="4938713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/>
          <p:cNvSpPr/>
          <p:nvPr/>
        </p:nvSpPr>
        <p:spPr>
          <a:xfrm>
            <a:off x="2708275" y="218051"/>
            <a:ext cx="307353" cy="627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buClr>
                <a:srgbClr val="FFFFFF"/>
              </a:buClr>
              <a:buFont typeface="Arial"/>
            </a:lvl1pPr>
          </a:lstStyle>
          <a:p>
            <a:pPr/>
            <a:b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15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" y="2438400"/>
            <a:ext cx="8763001" cy="1703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image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600"/>
            <a:ext cx="8915401" cy="1857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image.pn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400" y="4572000"/>
            <a:ext cx="8839200" cy="1446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Some local resources</a:t>
            </a:r>
          </a:p>
        </p:txBody>
      </p:sp>
      <p:sp>
        <p:nvSpPr>
          <p:cNvPr id="120" name="Shape 12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Public Libraries</a:t>
            </a:r>
          </a:p>
          <a:p>
            <a:pPr marL="824411" indent="-326571"/>
            <a:r>
              <a:t>Newspapers</a:t>
            </a:r>
          </a:p>
          <a:p>
            <a:pPr marL="824411" indent="-326571"/>
            <a:r>
              <a:t>State and local archives</a:t>
            </a:r>
          </a:p>
          <a:p>
            <a:pPr marL="824411" indent="-326571"/>
            <a:r>
              <a:t>Religious records</a:t>
            </a:r>
          </a:p>
          <a:p>
            <a:pPr marL="824411" indent="-326571"/>
            <a:r>
              <a:t>Public records</a:t>
            </a:r>
          </a:p>
          <a:p>
            <a:pPr marL="824411" indent="-326571"/>
            <a:r>
              <a:t>College and university libraries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Other local resources</a:t>
            </a:r>
          </a:p>
        </p:txBody>
      </p:sp>
      <p:sp>
        <p:nvSpPr>
          <p:cNvPr id="123" name="Shape 12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Historical and genealogical societies</a:t>
            </a:r>
          </a:p>
          <a:p>
            <a:pPr marL="824411" indent="-326571"/>
            <a:r>
              <a:t>Family History Library</a:t>
            </a:r>
          </a:p>
          <a:p>
            <a:pPr marL="824411" indent="-326571"/>
            <a:r>
              <a:t>Both </a:t>
            </a:r>
            <a:r>
              <a:rPr b="1" u="sng"/>
              <a:t>may</a:t>
            </a:r>
            <a:r>
              <a:t> have free access to ancestry.com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The index is important</a:t>
            </a:r>
          </a:p>
        </p:txBody>
      </p:sp>
      <p:sp>
        <p:nvSpPr>
          <p:cNvPr id="126" name="Shape 12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You can’t search everything</a:t>
            </a:r>
          </a:p>
          <a:p>
            <a:pPr marL="824411" indent="-326571"/>
            <a:r>
              <a:t>Generally start with the indexes</a:t>
            </a:r>
          </a:p>
          <a:p>
            <a:pPr marL="824411" indent="-326571"/>
            <a:r>
              <a:t>Web sites have many – not all – of their pages indexed by search engines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Name spelling is inconsistent</a:t>
            </a:r>
          </a:p>
        </p:txBody>
      </p:sp>
      <p:sp>
        <p:nvSpPr>
          <p:cNvPr id="129" name="Shape 12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Hard for immigration workers to get names correct</a:t>
            </a:r>
          </a:p>
          <a:p>
            <a:pPr marL="824411" indent="-326571"/>
            <a:r>
              <a:t>Worse for census takers and city directory</a:t>
            </a:r>
          </a:p>
          <a:p>
            <a:pPr marL="824411" indent="-326571"/>
            <a:r>
              <a:t>Shirecliffe – four different spellings in the same document!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MCj04403900000[1]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2200" y="609600"/>
            <a:ext cx="4648201" cy="4648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One way to handle inconsistent spellings: Soundex</a:t>
            </a:r>
          </a:p>
        </p:txBody>
      </p:sp>
      <p:sp>
        <p:nvSpPr>
          <p:cNvPr id="132" name="Shape 13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Match names to codes:</a:t>
            </a:r>
          </a:p>
          <a:p>
            <a:pPr lvl="1" marL="1221739" indent="-266700"/>
            <a:r>
              <a:t>Leach is encoded as L200</a:t>
            </a:r>
          </a:p>
          <a:p>
            <a:pPr marL="824411" indent="-326571"/>
            <a:r>
              <a:t>Intended to account for alternate spellings: Smith, Smythe, and Smyth</a:t>
            </a:r>
          </a:p>
          <a:p>
            <a:pPr marL="824411" indent="-326571"/>
            <a:r>
              <a:t>Imperfect, still most commonly used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What’s the forename?</a:t>
            </a:r>
          </a:p>
        </p:txBody>
      </p:sp>
      <p:pic>
        <p:nvPicPr>
          <p:cNvPr id="135" name="image.png"/>
          <p:cNvPicPr>
            <a:picLocks noChangeAspect="0"/>
          </p:cNvPicPr>
          <p:nvPr/>
        </p:nvPicPr>
        <p:blipFill>
          <a:blip r:embed="rId2">
            <a:extLst/>
          </a:blip>
          <a:srcRect l="9825" t="40119" r="34385" b="9684"/>
          <a:stretch>
            <a:fillRect/>
          </a:stretch>
        </p:blipFill>
        <p:spPr>
          <a:xfrm>
            <a:off x="0" y="1524000"/>
            <a:ext cx="9144000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5638800" y="5257800"/>
            <a:ext cx="1600200" cy="838200"/>
          </a:xfrm>
          <a:prstGeom prst="ellipse">
            <a:avLst/>
          </a:pr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The forename originally indexed as Collaha, now also Abraham</a:t>
            </a:r>
          </a:p>
        </p:txBody>
      </p:sp>
      <p:pic>
        <p:nvPicPr>
          <p:cNvPr id="139" name="image.png"/>
          <p:cNvPicPr>
            <a:picLocks noChangeAspect="0"/>
          </p:cNvPicPr>
          <p:nvPr/>
        </p:nvPicPr>
        <p:blipFill>
          <a:blip r:embed="rId2">
            <a:extLst/>
          </a:blip>
          <a:srcRect l="9825" t="40119" r="34385" b="9684"/>
          <a:stretch>
            <a:fillRect/>
          </a:stretch>
        </p:blipFill>
        <p:spPr>
          <a:xfrm>
            <a:off x="0" y="1524000"/>
            <a:ext cx="9144000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Shape 140"/>
          <p:cNvSpPr/>
          <p:nvPr/>
        </p:nvSpPr>
        <p:spPr>
          <a:xfrm>
            <a:off x="5638800" y="5257800"/>
            <a:ext cx="1600200" cy="838200"/>
          </a:xfrm>
          <a:prstGeom prst="ellipse">
            <a:avLst/>
          </a:pr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Who does the indexing?</a:t>
            </a:r>
          </a:p>
        </p:txBody>
      </p:sp>
      <p:sp>
        <p:nvSpPr>
          <p:cNvPr id="143" name="Shape 14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Volunteer genealogists and historians</a:t>
            </a:r>
          </a:p>
          <a:p>
            <a:pPr marL="824411" indent="-326571"/>
            <a:r>
              <a:t>Volunteer transcribers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Shape 14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</a:p>
        </p:txBody>
      </p:sp>
      <p:pic>
        <p:nvPicPr>
          <p:cNvPr id="147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963" y="123825"/>
            <a:ext cx="9305926" cy="6610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What is the </a:t>
            </a:r>
            <a:r>
              <a:t>upper case</a:t>
            </a:r>
            <a:r>
              <a:t> letter?</a:t>
            </a:r>
          </a:p>
        </p:txBody>
      </p:sp>
      <p:pic>
        <p:nvPicPr>
          <p:cNvPr id="150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71800" y="1828800"/>
            <a:ext cx="1752600" cy="876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19400" y="533400"/>
            <a:ext cx="175260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Shape 153"/>
          <p:cNvSpPr/>
          <p:nvPr/>
        </p:nvSpPr>
        <p:spPr>
          <a:xfrm>
            <a:off x="304800" y="1905000"/>
            <a:ext cx="7861300" cy="3924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386715" indent="-346075">
              <a:buClr>
                <a:srgbClr val="FFFFFF"/>
              </a:buClr>
              <a:buSzPct val="100000"/>
              <a:buFont typeface="Tahoma"/>
              <a:buChar char="•"/>
              <a:defRPr sz="3600">
                <a:latin typeface="+mn-lt"/>
                <a:ea typeface="+mn-ea"/>
                <a:cs typeface="+mn-cs"/>
                <a:sym typeface="Tahoma"/>
              </a:defRPr>
            </a:pPr>
            <a:r>
              <a:t>H seems to be the most likely.  </a:t>
            </a:r>
          </a:p>
          <a:p>
            <a:pPr marL="386715" indent="-346075">
              <a:buClr>
                <a:srgbClr val="FFFFFF"/>
              </a:buClr>
              <a:buSzPct val="100000"/>
              <a:buFont typeface="Tahoma"/>
              <a:buChar char="•"/>
              <a:defRPr sz="3600">
                <a:latin typeface="+mn-lt"/>
                <a:ea typeface="+mn-ea"/>
                <a:cs typeface="+mn-cs"/>
                <a:sym typeface="Tahoma"/>
              </a:defRPr>
            </a:pPr>
            <a:r>
              <a:t>K, squeeze vertical portions together. </a:t>
            </a:r>
          </a:p>
          <a:p>
            <a:pPr marL="386715" indent="-346075">
              <a:buClr>
                <a:srgbClr val="FFFFFF"/>
              </a:buClr>
              <a:buSzPct val="100000"/>
              <a:buFont typeface="Tahoma"/>
              <a:buChar char="•"/>
              <a:defRPr sz="3600">
                <a:latin typeface="+mn-lt"/>
                <a:ea typeface="+mn-ea"/>
                <a:cs typeface="+mn-cs"/>
                <a:sym typeface="Tahoma"/>
              </a:defRPr>
            </a:pPr>
            <a:r>
              <a:t>N, two descending curves.  </a:t>
            </a:r>
          </a:p>
          <a:p>
            <a:pPr marL="386715" indent="-346075">
              <a:buClr>
                <a:srgbClr val="FFFFFF"/>
              </a:buClr>
              <a:buSzPct val="100000"/>
              <a:buFont typeface="Tahoma"/>
              <a:buChar char="•"/>
              <a:defRPr sz="3600">
                <a:latin typeface="+mn-lt"/>
                <a:ea typeface="+mn-ea"/>
                <a:cs typeface="+mn-cs"/>
                <a:sym typeface="Tahoma"/>
              </a:defRPr>
            </a:pPr>
            <a:r>
              <a:t>A, two parts that descend to the bottom.  </a:t>
            </a:r>
          </a:p>
          <a:p>
            <a:pPr marL="386715" indent="-346075">
              <a:buClr>
                <a:srgbClr val="FFFFFF"/>
              </a:buClr>
              <a:buSzPct val="100000"/>
              <a:buFont typeface="Tahoma"/>
              <a:buChar char="•"/>
              <a:defRPr sz="3600">
                <a:latin typeface="+mn-lt"/>
                <a:ea typeface="+mn-ea"/>
                <a:cs typeface="+mn-cs"/>
                <a:sym typeface="Tahoma"/>
              </a:defRPr>
            </a:pPr>
            <a:r>
              <a:t>The answer is: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19400" y="533400"/>
            <a:ext cx="1752600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hape 156"/>
          <p:cNvSpPr/>
          <p:nvPr/>
        </p:nvSpPr>
        <p:spPr>
          <a:xfrm>
            <a:off x="304800" y="1905000"/>
            <a:ext cx="7861300" cy="3924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732790" indent="-692150">
              <a:buClr>
                <a:srgbClr val="FFFFFF"/>
              </a:buClr>
              <a:buSzPct val="100000"/>
              <a:buFont typeface="Tahoma"/>
              <a:buChar char="•"/>
            </a:pPr>
            <a:r>
              <a:rPr sz="3600">
                <a:latin typeface="+mn-lt"/>
                <a:ea typeface="+mn-ea"/>
                <a:cs typeface="+mn-cs"/>
                <a:sym typeface="Tahoma"/>
              </a:rPr>
              <a:t>H seems to be the most likely.  </a:t>
            </a:r>
            <a:endParaRPr sz="3600">
              <a:latin typeface="+mn-lt"/>
              <a:ea typeface="+mn-ea"/>
              <a:cs typeface="+mn-cs"/>
              <a:sym typeface="Tahoma"/>
            </a:endParaRPr>
          </a:p>
          <a:p>
            <a:pPr marL="732790" indent="-692150">
              <a:buClr>
                <a:srgbClr val="FFFFFF"/>
              </a:buClr>
              <a:buSzPct val="100000"/>
              <a:buFont typeface="Tahoma"/>
              <a:buChar char="•"/>
            </a:pPr>
            <a:r>
              <a:rPr sz="3600">
                <a:latin typeface="+mn-lt"/>
                <a:ea typeface="+mn-ea"/>
                <a:cs typeface="+mn-cs"/>
                <a:sym typeface="Tahoma"/>
              </a:rPr>
              <a:t>K, squeeze vertical portions together. </a:t>
            </a:r>
            <a:endParaRPr sz="3600">
              <a:latin typeface="+mn-lt"/>
              <a:ea typeface="+mn-ea"/>
              <a:cs typeface="+mn-cs"/>
              <a:sym typeface="Tahoma"/>
            </a:endParaRPr>
          </a:p>
          <a:p>
            <a:pPr marL="732790" indent="-692150">
              <a:buClr>
                <a:srgbClr val="FFFFFF"/>
              </a:buClr>
              <a:buSzPct val="100000"/>
              <a:buFont typeface="Tahoma"/>
              <a:buChar char="•"/>
            </a:pPr>
            <a:r>
              <a:rPr sz="3600">
                <a:latin typeface="+mn-lt"/>
                <a:ea typeface="+mn-ea"/>
                <a:cs typeface="+mn-cs"/>
                <a:sym typeface="Tahoma"/>
              </a:rPr>
              <a:t>N, two descending curves.  </a:t>
            </a:r>
            <a:endParaRPr sz="3600">
              <a:latin typeface="+mn-lt"/>
              <a:ea typeface="+mn-ea"/>
              <a:cs typeface="+mn-cs"/>
              <a:sym typeface="Tahoma"/>
            </a:endParaRPr>
          </a:p>
          <a:p>
            <a:pPr marL="732790" indent="-692150">
              <a:buClr>
                <a:srgbClr val="FFFFFF"/>
              </a:buClr>
              <a:buSzPct val="100000"/>
              <a:buFont typeface="Tahoma"/>
              <a:buChar char="•"/>
            </a:pPr>
            <a:r>
              <a:rPr sz="3600">
                <a:latin typeface="+mn-lt"/>
                <a:ea typeface="+mn-ea"/>
                <a:cs typeface="+mn-cs"/>
                <a:sym typeface="Tahoma"/>
              </a:rPr>
              <a:t>A, two parts that descend to the bottom.  </a:t>
            </a:r>
            <a:endParaRPr sz="3600">
              <a:latin typeface="+mn-lt"/>
              <a:ea typeface="+mn-ea"/>
              <a:cs typeface="+mn-cs"/>
              <a:sym typeface="Tahoma"/>
            </a:endParaRPr>
          </a:p>
          <a:p>
            <a:pPr marL="732790" indent="-692150">
              <a:buClr>
                <a:srgbClr val="FFFFFF"/>
              </a:buClr>
              <a:buSzPct val="100000"/>
              <a:buFont typeface="Tahoma"/>
              <a:buChar char="•"/>
            </a:pPr>
            <a:r>
              <a:rPr sz="3600">
                <a:latin typeface="+mn-lt"/>
                <a:ea typeface="+mn-ea"/>
                <a:cs typeface="+mn-cs"/>
                <a:sym typeface="Tahoma"/>
              </a:rPr>
              <a:t>The answer is: </a:t>
            </a:r>
            <a:r>
              <a:rPr b="1" sz="3600">
                <a:latin typeface="+mn-lt"/>
                <a:ea typeface="+mn-ea"/>
                <a:cs typeface="+mn-cs"/>
                <a:sym typeface="Tahoma"/>
              </a:rPr>
              <a:t>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body" idx="1"/>
          </p:nvPr>
        </p:nvSpPr>
        <p:spPr>
          <a:xfrm>
            <a:off x="457200" y="1905000"/>
            <a:ext cx="8229600" cy="4114800"/>
          </a:xfrm>
          <a:prstGeom prst="rect">
            <a:avLst/>
          </a:prstGeom>
        </p:spPr>
        <p:txBody>
          <a:bodyPr/>
          <a:lstStyle/>
          <a:p>
            <a:pPr marL="824411" indent="-326571"/>
            <a:r>
              <a:t>Q ?</a:t>
            </a:r>
          </a:p>
          <a:p>
            <a:pPr marL="824411" indent="-326571"/>
            <a:r>
              <a:t>F ?</a:t>
            </a:r>
          </a:p>
          <a:p>
            <a:pPr marL="824411" indent="-326571"/>
            <a:r>
              <a:t>T ?</a:t>
            </a:r>
          </a:p>
          <a:p>
            <a:pPr marL="824411" indent="-326571"/>
          </a:p>
          <a:p>
            <a:pPr marL="824411" indent="-326571"/>
            <a:r>
              <a:t>The answer is:</a:t>
            </a:r>
          </a:p>
        </p:txBody>
      </p:sp>
      <p:pic>
        <p:nvPicPr>
          <p:cNvPr id="159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3800" y="685800"/>
            <a:ext cx="914400" cy="788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body" idx="1"/>
          </p:nvPr>
        </p:nvSpPr>
        <p:spPr>
          <a:xfrm>
            <a:off x="457200" y="1905000"/>
            <a:ext cx="8229600" cy="4114800"/>
          </a:xfrm>
          <a:prstGeom prst="rect">
            <a:avLst/>
          </a:prstGeom>
        </p:spPr>
        <p:txBody>
          <a:bodyPr/>
          <a:lstStyle/>
          <a:p>
            <a:pPr marL="824411" indent="-326571"/>
            <a:r>
              <a:t>Q ?</a:t>
            </a:r>
          </a:p>
          <a:p>
            <a:pPr marL="824411" indent="-326571"/>
            <a:r>
              <a:t>F ?</a:t>
            </a:r>
          </a:p>
          <a:p>
            <a:pPr marL="824411" indent="-326571"/>
            <a:r>
              <a:t>T ?</a:t>
            </a:r>
          </a:p>
          <a:p>
            <a:pPr marL="824411" indent="-326571"/>
          </a:p>
          <a:p>
            <a:pPr marL="824411" indent="-326571"/>
            <a:r>
              <a:t>The answer is: </a:t>
            </a:r>
            <a:r>
              <a:rPr b="1"/>
              <a:t>T</a:t>
            </a:r>
          </a:p>
        </p:txBody>
      </p:sp>
      <p:pic>
        <p:nvPicPr>
          <p:cNvPr id="162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3800" y="685800"/>
            <a:ext cx="914400" cy="788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Paper records</a:t>
            </a:r>
          </a:p>
        </p:txBody>
      </p:sp>
      <p:sp>
        <p:nvSpPr>
          <p:cNvPr id="37" name="Shape 3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Where to find them</a:t>
            </a:r>
          </a:p>
          <a:p>
            <a:pPr marL="824411" indent="-326571"/>
            <a:r>
              <a:t>Nearly everything on the Internet is also available on paper</a:t>
            </a:r>
          </a:p>
          <a:p>
            <a:pPr marL="824411" indent="-326571"/>
            <a:r>
              <a:t>Most things available on paper are </a:t>
            </a:r>
            <a:r>
              <a:rPr b="1" u="sng"/>
              <a:t>not</a:t>
            </a:r>
            <a:r>
              <a:t> on the Internet</a:t>
            </a:r>
          </a:p>
          <a:p>
            <a:pPr marL="824411" indent="-326571"/>
            <a:r>
              <a:t>cyndislist.com can help with addresses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38800" y="601662"/>
            <a:ext cx="1066801" cy="874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09800" y="625475"/>
            <a:ext cx="914401" cy="847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body" idx="1"/>
          </p:nvPr>
        </p:nvSpPr>
        <p:spPr>
          <a:xfrm>
            <a:off x="457200" y="1905000"/>
            <a:ext cx="8229600" cy="4114800"/>
          </a:xfrm>
          <a:prstGeom prst="rect">
            <a:avLst/>
          </a:prstGeom>
        </p:spPr>
        <p:txBody>
          <a:bodyPr/>
          <a:lstStyle>
            <a:lvl1pPr>
              <a:buSzTx/>
              <a:buNone/>
              <a:defRPr sz="3600"/>
            </a:lvl1pPr>
          </a:lstStyle>
          <a:p>
            <a:pPr/>
            <a:r>
              <a:t>			pend		    ck</a:t>
            </a:r>
          </a:p>
        </p:txBody>
      </p:sp>
      <p:pic>
        <p:nvPicPr>
          <p:cNvPr id="168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38800" y="601662"/>
            <a:ext cx="1066801" cy="874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09800" y="625475"/>
            <a:ext cx="914401" cy="847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Halle-01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800" y="26987"/>
            <a:ext cx="8610600" cy="57340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A little-known source</a:t>
            </a:r>
          </a:p>
        </p:txBody>
      </p:sp>
      <p:sp>
        <p:nvSpPr>
          <p:cNvPr id="174" name="Shape 17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City directories</a:t>
            </a:r>
          </a:p>
          <a:p>
            <a:pPr marL="824411" indent="-326571"/>
            <a:r>
              <a:t>In my local public library!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Travel can be expensive</a:t>
            </a:r>
          </a:p>
        </p:txBody>
      </p:sp>
      <p:sp>
        <p:nvSpPr>
          <p:cNvPr id="177" name="Shape 17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Plan your trip</a:t>
            </a:r>
          </a:p>
          <a:p>
            <a:pPr marL="824411" indent="-326571"/>
            <a:r>
              <a:t>Bring your materials</a:t>
            </a:r>
          </a:p>
          <a:p>
            <a:pPr marL="824411" indent="-326571"/>
            <a:r>
              <a:t>Cameras?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.png"/>
          <p:cNvPicPr>
            <a:picLocks noChangeAspect="0"/>
          </p:cNvPicPr>
          <p:nvPr/>
        </p:nvPicPr>
        <p:blipFill>
          <a:blip r:embed="rId2">
            <a:extLst/>
          </a:blip>
          <a:srcRect l="0" t="2803" r="0" b="0"/>
          <a:stretch>
            <a:fillRect/>
          </a:stretch>
        </p:blipFill>
        <p:spPr>
          <a:xfrm>
            <a:off x="2209800" y="457200"/>
            <a:ext cx="4752975" cy="59420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19400" y="152400"/>
            <a:ext cx="3043238" cy="58959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Organizing your records</a:t>
            </a:r>
          </a:p>
        </p:txBody>
      </p:sp>
      <p:sp>
        <p:nvSpPr>
          <p:cNvPr id="184" name="Shape 18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Store them in files</a:t>
            </a:r>
          </a:p>
          <a:p>
            <a:pPr marL="824411" indent="-326571"/>
            <a:r>
              <a:t>Bring the files you need</a:t>
            </a:r>
          </a:p>
          <a:p>
            <a:pPr marL="824411" indent="-326571"/>
            <a:r>
              <a:t>Be careful of your computer</a:t>
            </a:r>
          </a:p>
        </p:txBody>
      </p:sp>
      <p:grpSp>
        <p:nvGrpSpPr>
          <p:cNvPr id="189" name="Group 189"/>
          <p:cNvGrpSpPr/>
          <p:nvPr/>
        </p:nvGrpSpPr>
        <p:grpSpPr>
          <a:xfrm>
            <a:off x="457200" y="3810000"/>
            <a:ext cx="1809750" cy="1362075"/>
            <a:chOff x="0" y="0"/>
            <a:chExt cx="1809750" cy="1362074"/>
          </a:xfrm>
        </p:grpSpPr>
        <p:sp>
          <p:nvSpPr>
            <p:cNvPr id="185" name="Shape 185"/>
            <p:cNvSpPr/>
            <p:nvPr/>
          </p:nvSpPr>
          <p:spPr>
            <a:xfrm>
              <a:off x="281684" y="0"/>
              <a:ext cx="1253839" cy="904708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6" name="Shape 186"/>
            <p:cNvSpPr/>
            <p:nvPr/>
          </p:nvSpPr>
          <p:spPr>
            <a:xfrm>
              <a:off x="0" y="950173"/>
              <a:ext cx="1809750" cy="303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34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8327" y="0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0" y="1253424"/>
              <a:ext cx="1809750" cy="108651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8" name="Shape 188"/>
            <p:cNvSpPr/>
            <p:nvPr/>
          </p:nvSpPr>
          <p:spPr>
            <a:xfrm>
              <a:off x="156761" y="96039"/>
              <a:ext cx="1507455" cy="1094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779" y="0"/>
                  </a:moveTo>
                  <a:lnTo>
                    <a:pt x="18820" y="0"/>
                  </a:lnTo>
                  <a:lnTo>
                    <a:pt x="18820" y="13968"/>
                  </a:lnTo>
                  <a:lnTo>
                    <a:pt x="2779" y="13968"/>
                  </a:lnTo>
                  <a:lnTo>
                    <a:pt x="2779" y="0"/>
                  </a:lnTo>
                  <a:close/>
                  <a:moveTo>
                    <a:pt x="1737" y="17460"/>
                  </a:moveTo>
                  <a:lnTo>
                    <a:pt x="1256" y="18158"/>
                  </a:lnTo>
                  <a:lnTo>
                    <a:pt x="20236" y="18158"/>
                  </a:lnTo>
                  <a:lnTo>
                    <a:pt x="19756" y="17460"/>
                  </a:lnTo>
                  <a:lnTo>
                    <a:pt x="1737" y="17460"/>
                  </a:lnTo>
                  <a:close/>
                  <a:moveTo>
                    <a:pt x="5213" y="20902"/>
                  </a:moveTo>
                  <a:lnTo>
                    <a:pt x="4892" y="21600"/>
                  </a:lnTo>
                  <a:lnTo>
                    <a:pt x="16681" y="21600"/>
                  </a:lnTo>
                  <a:lnTo>
                    <a:pt x="16361" y="20902"/>
                  </a:lnTo>
                  <a:lnTo>
                    <a:pt x="5213" y="20902"/>
                  </a:lnTo>
                  <a:close/>
                  <a:moveTo>
                    <a:pt x="1149" y="18607"/>
                  </a:moveTo>
                  <a:lnTo>
                    <a:pt x="641" y="19356"/>
                  </a:lnTo>
                  <a:lnTo>
                    <a:pt x="20905" y="19356"/>
                  </a:lnTo>
                  <a:lnTo>
                    <a:pt x="20371" y="18607"/>
                  </a:lnTo>
                  <a:lnTo>
                    <a:pt x="1149" y="18607"/>
                  </a:lnTo>
                  <a:close/>
                  <a:moveTo>
                    <a:pt x="534" y="19704"/>
                  </a:moveTo>
                  <a:lnTo>
                    <a:pt x="0" y="20452"/>
                  </a:lnTo>
                  <a:lnTo>
                    <a:pt x="21600" y="20452"/>
                  </a:lnTo>
                  <a:lnTo>
                    <a:pt x="21038" y="19704"/>
                  </a:lnTo>
                  <a:lnTo>
                    <a:pt x="534" y="19704"/>
                  </a:ln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Organizing your records</a:t>
            </a:r>
          </a:p>
        </p:txBody>
      </p:sp>
      <p:sp>
        <p:nvSpPr>
          <p:cNvPr id="192" name="Shape 19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Store them in files</a:t>
            </a:r>
          </a:p>
          <a:p>
            <a:pPr marL="824411" indent="-326571"/>
            <a:r>
              <a:t>Bring the files you need</a:t>
            </a:r>
          </a:p>
          <a:p>
            <a:pPr marL="824411" indent="-326571"/>
            <a:r>
              <a:t>Be careful of your computer</a:t>
            </a:r>
          </a:p>
        </p:txBody>
      </p:sp>
      <p:grpSp>
        <p:nvGrpSpPr>
          <p:cNvPr id="197" name="Group 197"/>
          <p:cNvGrpSpPr/>
          <p:nvPr/>
        </p:nvGrpSpPr>
        <p:grpSpPr>
          <a:xfrm>
            <a:off x="1600200" y="3886200"/>
            <a:ext cx="1809750" cy="1362075"/>
            <a:chOff x="0" y="0"/>
            <a:chExt cx="1809750" cy="1362074"/>
          </a:xfrm>
        </p:grpSpPr>
        <p:sp>
          <p:nvSpPr>
            <p:cNvPr id="193" name="Shape 193"/>
            <p:cNvSpPr/>
            <p:nvPr/>
          </p:nvSpPr>
          <p:spPr>
            <a:xfrm>
              <a:off x="281684" y="0"/>
              <a:ext cx="1253839" cy="904708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0" y="950173"/>
              <a:ext cx="1809750" cy="303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34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8327" y="0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0" y="1253424"/>
              <a:ext cx="1809750" cy="108651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156761" y="96039"/>
              <a:ext cx="1507456" cy="1094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779" y="0"/>
                  </a:moveTo>
                  <a:lnTo>
                    <a:pt x="18820" y="0"/>
                  </a:lnTo>
                  <a:lnTo>
                    <a:pt x="18820" y="13968"/>
                  </a:lnTo>
                  <a:lnTo>
                    <a:pt x="2779" y="13968"/>
                  </a:lnTo>
                  <a:lnTo>
                    <a:pt x="2779" y="0"/>
                  </a:lnTo>
                  <a:close/>
                  <a:moveTo>
                    <a:pt x="1737" y="17460"/>
                  </a:moveTo>
                  <a:lnTo>
                    <a:pt x="1256" y="18158"/>
                  </a:lnTo>
                  <a:lnTo>
                    <a:pt x="20236" y="18158"/>
                  </a:lnTo>
                  <a:lnTo>
                    <a:pt x="19756" y="17460"/>
                  </a:lnTo>
                  <a:lnTo>
                    <a:pt x="1737" y="17460"/>
                  </a:lnTo>
                  <a:close/>
                  <a:moveTo>
                    <a:pt x="5213" y="20902"/>
                  </a:moveTo>
                  <a:lnTo>
                    <a:pt x="4892" y="21600"/>
                  </a:lnTo>
                  <a:lnTo>
                    <a:pt x="16681" y="21600"/>
                  </a:lnTo>
                  <a:lnTo>
                    <a:pt x="16361" y="20902"/>
                  </a:lnTo>
                  <a:lnTo>
                    <a:pt x="5213" y="20902"/>
                  </a:lnTo>
                  <a:close/>
                  <a:moveTo>
                    <a:pt x="1149" y="18607"/>
                  </a:moveTo>
                  <a:lnTo>
                    <a:pt x="641" y="19356"/>
                  </a:lnTo>
                  <a:lnTo>
                    <a:pt x="20905" y="19356"/>
                  </a:lnTo>
                  <a:lnTo>
                    <a:pt x="20371" y="18607"/>
                  </a:lnTo>
                  <a:lnTo>
                    <a:pt x="1149" y="18607"/>
                  </a:lnTo>
                  <a:close/>
                  <a:moveTo>
                    <a:pt x="534" y="19704"/>
                  </a:moveTo>
                  <a:lnTo>
                    <a:pt x="0" y="20452"/>
                  </a:lnTo>
                  <a:lnTo>
                    <a:pt x="21600" y="20452"/>
                  </a:lnTo>
                  <a:lnTo>
                    <a:pt x="21038" y="19704"/>
                  </a:lnTo>
                  <a:lnTo>
                    <a:pt x="534" y="19704"/>
                  </a:ln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Organizing your records</a:t>
            </a:r>
          </a:p>
        </p:txBody>
      </p:sp>
      <p:sp>
        <p:nvSpPr>
          <p:cNvPr id="200" name="Shape 20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Store them in files</a:t>
            </a:r>
          </a:p>
          <a:p>
            <a:pPr marL="824411" indent="-326571"/>
            <a:r>
              <a:t>Bring the files you need</a:t>
            </a:r>
          </a:p>
          <a:p>
            <a:pPr marL="824411" indent="-326571"/>
            <a:r>
              <a:t>Be careful of your computer</a:t>
            </a:r>
          </a:p>
        </p:txBody>
      </p:sp>
      <p:grpSp>
        <p:nvGrpSpPr>
          <p:cNvPr id="205" name="Group 205"/>
          <p:cNvGrpSpPr/>
          <p:nvPr/>
        </p:nvGrpSpPr>
        <p:grpSpPr>
          <a:xfrm>
            <a:off x="3505200" y="3962400"/>
            <a:ext cx="1809750" cy="1362075"/>
            <a:chOff x="0" y="0"/>
            <a:chExt cx="1809750" cy="1362074"/>
          </a:xfrm>
        </p:grpSpPr>
        <p:sp>
          <p:nvSpPr>
            <p:cNvPr id="201" name="Shape 201"/>
            <p:cNvSpPr/>
            <p:nvPr/>
          </p:nvSpPr>
          <p:spPr>
            <a:xfrm>
              <a:off x="281684" y="0"/>
              <a:ext cx="1253839" cy="904708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0" y="950173"/>
              <a:ext cx="1809750" cy="303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34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8327" y="0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0" y="1253424"/>
              <a:ext cx="1809750" cy="108651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156761" y="96039"/>
              <a:ext cx="1507456" cy="1094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779" y="0"/>
                  </a:moveTo>
                  <a:lnTo>
                    <a:pt x="18820" y="0"/>
                  </a:lnTo>
                  <a:lnTo>
                    <a:pt x="18820" y="13968"/>
                  </a:lnTo>
                  <a:lnTo>
                    <a:pt x="2779" y="13968"/>
                  </a:lnTo>
                  <a:lnTo>
                    <a:pt x="2779" y="0"/>
                  </a:lnTo>
                  <a:close/>
                  <a:moveTo>
                    <a:pt x="1737" y="17460"/>
                  </a:moveTo>
                  <a:lnTo>
                    <a:pt x="1256" y="18158"/>
                  </a:lnTo>
                  <a:lnTo>
                    <a:pt x="20236" y="18158"/>
                  </a:lnTo>
                  <a:lnTo>
                    <a:pt x="19756" y="17460"/>
                  </a:lnTo>
                  <a:lnTo>
                    <a:pt x="1737" y="17460"/>
                  </a:lnTo>
                  <a:close/>
                  <a:moveTo>
                    <a:pt x="5213" y="20902"/>
                  </a:moveTo>
                  <a:lnTo>
                    <a:pt x="4892" y="21600"/>
                  </a:lnTo>
                  <a:lnTo>
                    <a:pt x="16681" y="21600"/>
                  </a:lnTo>
                  <a:lnTo>
                    <a:pt x="16361" y="20902"/>
                  </a:lnTo>
                  <a:lnTo>
                    <a:pt x="5213" y="20902"/>
                  </a:lnTo>
                  <a:close/>
                  <a:moveTo>
                    <a:pt x="1149" y="18607"/>
                  </a:moveTo>
                  <a:lnTo>
                    <a:pt x="641" y="19356"/>
                  </a:lnTo>
                  <a:lnTo>
                    <a:pt x="20905" y="19356"/>
                  </a:lnTo>
                  <a:lnTo>
                    <a:pt x="20371" y="18607"/>
                  </a:lnTo>
                  <a:lnTo>
                    <a:pt x="1149" y="18607"/>
                  </a:lnTo>
                  <a:close/>
                  <a:moveTo>
                    <a:pt x="534" y="19704"/>
                  </a:moveTo>
                  <a:lnTo>
                    <a:pt x="0" y="20452"/>
                  </a:lnTo>
                  <a:lnTo>
                    <a:pt x="21600" y="20452"/>
                  </a:lnTo>
                  <a:lnTo>
                    <a:pt x="21038" y="19704"/>
                  </a:lnTo>
                  <a:lnTo>
                    <a:pt x="534" y="19704"/>
                  </a:ln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Paper records</a:t>
            </a:r>
          </a:p>
        </p:txBody>
      </p:sp>
      <p:sp>
        <p:nvSpPr>
          <p:cNvPr id="40" name="Shape 4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Vital records: birth, death, marriage</a:t>
            </a:r>
          </a:p>
          <a:p>
            <a:pPr marL="824411" indent="-326571"/>
            <a:r>
              <a:t>Census records – watch for spelling and poor indexing</a:t>
            </a:r>
          </a:p>
          <a:p>
            <a:pPr lvl="1" marL="1221739" indent="-266700"/>
            <a:r>
              <a:t>I found “Abraham” indexed as “Collaha”</a:t>
            </a:r>
          </a:p>
          <a:p>
            <a:pPr marL="824411" indent="-326571"/>
            <a:r>
              <a:t>Immigration records</a:t>
            </a:r>
          </a:p>
          <a:p>
            <a:pPr marL="824411" indent="-326571"/>
            <a:r>
              <a:t>Death, probate, land records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Organizing your records</a:t>
            </a:r>
          </a:p>
        </p:txBody>
      </p:sp>
      <p:sp>
        <p:nvSpPr>
          <p:cNvPr id="208" name="Shape 20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Store them in files</a:t>
            </a:r>
          </a:p>
          <a:p>
            <a:pPr marL="824411" indent="-326571"/>
            <a:r>
              <a:t>Bring the files you need</a:t>
            </a:r>
          </a:p>
          <a:p>
            <a:pPr marL="824411" indent="-326571"/>
            <a:r>
              <a:t>Be careful of your computer</a:t>
            </a:r>
          </a:p>
        </p:txBody>
      </p:sp>
      <p:grpSp>
        <p:nvGrpSpPr>
          <p:cNvPr id="213" name="Group 213"/>
          <p:cNvGrpSpPr/>
          <p:nvPr/>
        </p:nvGrpSpPr>
        <p:grpSpPr>
          <a:xfrm>
            <a:off x="4724400" y="3886200"/>
            <a:ext cx="1809750" cy="1362075"/>
            <a:chOff x="0" y="0"/>
            <a:chExt cx="1809750" cy="1362074"/>
          </a:xfrm>
        </p:grpSpPr>
        <p:sp>
          <p:nvSpPr>
            <p:cNvPr id="209" name="Shape 209"/>
            <p:cNvSpPr/>
            <p:nvPr/>
          </p:nvSpPr>
          <p:spPr>
            <a:xfrm>
              <a:off x="281684" y="0"/>
              <a:ext cx="1253839" cy="904708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0" y="950173"/>
              <a:ext cx="1809750" cy="303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34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8327" y="0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1" name="Shape 211"/>
            <p:cNvSpPr/>
            <p:nvPr/>
          </p:nvSpPr>
          <p:spPr>
            <a:xfrm>
              <a:off x="0" y="1253424"/>
              <a:ext cx="1809750" cy="108651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156761" y="96039"/>
              <a:ext cx="1507456" cy="1094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779" y="0"/>
                  </a:moveTo>
                  <a:lnTo>
                    <a:pt x="18820" y="0"/>
                  </a:lnTo>
                  <a:lnTo>
                    <a:pt x="18820" y="13968"/>
                  </a:lnTo>
                  <a:lnTo>
                    <a:pt x="2779" y="13968"/>
                  </a:lnTo>
                  <a:lnTo>
                    <a:pt x="2779" y="0"/>
                  </a:lnTo>
                  <a:close/>
                  <a:moveTo>
                    <a:pt x="1737" y="17460"/>
                  </a:moveTo>
                  <a:lnTo>
                    <a:pt x="1256" y="18158"/>
                  </a:lnTo>
                  <a:lnTo>
                    <a:pt x="20236" y="18158"/>
                  </a:lnTo>
                  <a:lnTo>
                    <a:pt x="19756" y="17460"/>
                  </a:lnTo>
                  <a:lnTo>
                    <a:pt x="1737" y="17460"/>
                  </a:lnTo>
                  <a:close/>
                  <a:moveTo>
                    <a:pt x="5213" y="20902"/>
                  </a:moveTo>
                  <a:lnTo>
                    <a:pt x="4892" y="21600"/>
                  </a:lnTo>
                  <a:lnTo>
                    <a:pt x="16681" y="21600"/>
                  </a:lnTo>
                  <a:lnTo>
                    <a:pt x="16361" y="20902"/>
                  </a:lnTo>
                  <a:lnTo>
                    <a:pt x="5213" y="20902"/>
                  </a:lnTo>
                  <a:close/>
                  <a:moveTo>
                    <a:pt x="1149" y="18607"/>
                  </a:moveTo>
                  <a:lnTo>
                    <a:pt x="641" y="19356"/>
                  </a:lnTo>
                  <a:lnTo>
                    <a:pt x="20905" y="19356"/>
                  </a:lnTo>
                  <a:lnTo>
                    <a:pt x="20371" y="18607"/>
                  </a:lnTo>
                  <a:lnTo>
                    <a:pt x="1149" y="18607"/>
                  </a:lnTo>
                  <a:close/>
                  <a:moveTo>
                    <a:pt x="534" y="19704"/>
                  </a:moveTo>
                  <a:lnTo>
                    <a:pt x="0" y="20452"/>
                  </a:lnTo>
                  <a:lnTo>
                    <a:pt x="21600" y="20452"/>
                  </a:lnTo>
                  <a:lnTo>
                    <a:pt x="21038" y="19704"/>
                  </a:lnTo>
                  <a:lnTo>
                    <a:pt x="534" y="19704"/>
                  </a:ln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Organizing your records</a:t>
            </a:r>
          </a:p>
        </p:txBody>
      </p:sp>
      <p:sp>
        <p:nvSpPr>
          <p:cNvPr id="216" name="Shape 21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Store them in files</a:t>
            </a:r>
          </a:p>
          <a:p>
            <a:pPr marL="824411" indent="-326571"/>
            <a:r>
              <a:t>Bring the files you need</a:t>
            </a:r>
          </a:p>
          <a:p>
            <a:pPr marL="824411" indent="-326571"/>
            <a:r>
              <a:t>Be careful of your computer</a:t>
            </a:r>
          </a:p>
        </p:txBody>
      </p:sp>
      <p:grpSp>
        <p:nvGrpSpPr>
          <p:cNvPr id="221" name="Group 221"/>
          <p:cNvGrpSpPr/>
          <p:nvPr/>
        </p:nvGrpSpPr>
        <p:grpSpPr>
          <a:xfrm>
            <a:off x="6172200" y="3733800"/>
            <a:ext cx="1809750" cy="1362075"/>
            <a:chOff x="0" y="0"/>
            <a:chExt cx="1809750" cy="1362074"/>
          </a:xfrm>
        </p:grpSpPr>
        <p:sp>
          <p:nvSpPr>
            <p:cNvPr id="217" name="Shape 217"/>
            <p:cNvSpPr/>
            <p:nvPr/>
          </p:nvSpPr>
          <p:spPr>
            <a:xfrm>
              <a:off x="281684" y="0"/>
              <a:ext cx="1253839" cy="904708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0" y="950173"/>
              <a:ext cx="1809750" cy="303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34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8327" y="0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9" name="Shape 219"/>
            <p:cNvSpPr/>
            <p:nvPr/>
          </p:nvSpPr>
          <p:spPr>
            <a:xfrm>
              <a:off x="0" y="1253424"/>
              <a:ext cx="1809750" cy="108651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156761" y="96039"/>
              <a:ext cx="1507456" cy="1094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779" y="0"/>
                  </a:moveTo>
                  <a:lnTo>
                    <a:pt x="18820" y="0"/>
                  </a:lnTo>
                  <a:lnTo>
                    <a:pt x="18820" y="13968"/>
                  </a:lnTo>
                  <a:lnTo>
                    <a:pt x="2779" y="13968"/>
                  </a:lnTo>
                  <a:lnTo>
                    <a:pt x="2779" y="0"/>
                  </a:lnTo>
                  <a:close/>
                  <a:moveTo>
                    <a:pt x="1737" y="17460"/>
                  </a:moveTo>
                  <a:lnTo>
                    <a:pt x="1256" y="18158"/>
                  </a:lnTo>
                  <a:lnTo>
                    <a:pt x="20236" y="18158"/>
                  </a:lnTo>
                  <a:lnTo>
                    <a:pt x="19756" y="17460"/>
                  </a:lnTo>
                  <a:lnTo>
                    <a:pt x="1737" y="17460"/>
                  </a:lnTo>
                  <a:close/>
                  <a:moveTo>
                    <a:pt x="5213" y="20902"/>
                  </a:moveTo>
                  <a:lnTo>
                    <a:pt x="4892" y="21600"/>
                  </a:lnTo>
                  <a:lnTo>
                    <a:pt x="16681" y="21600"/>
                  </a:lnTo>
                  <a:lnTo>
                    <a:pt x="16361" y="20902"/>
                  </a:lnTo>
                  <a:lnTo>
                    <a:pt x="5213" y="20902"/>
                  </a:lnTo>
                  <a:close/>
                  <a:moveTo>
                    <a:pt x="1149" y="18607"/>
                  </a:moveTo>
                  <a:lnTo>
                    <a:pt x="641" y="19356"/>
                  </a:lnTo>
                  <a:lnTo>
                    <a:pt x="20905" y="19356"/>
                  </a:lnTo>
                  <a:lnTo>
                    <a:pt x="20371" y="18607"/>
                  </a:lnTo>
                  <a:lnTo>
                    <a:pt x="1149" y="18607"/>
                  </a:lnTo>
                  <a:close/>
                  <a:moveTo>
                    <a:pt x="534" y="19704"/>
                  </a:moveTo>
                  <a:lnTo>
                    <a:pt x="0" y="20452"/>
                  </a:lnTo>
                  <a:lnTo>
                    <a:pt x="21600" y="20452"/>
                  </a:lnTo>
                  <a:lnTo>
                    <a:pt x="21038" y="19704"/>
                  </a:lnTo>
                  <a:lnTo>
                    <a:pt x="534" y="19704"/>
                  </a:ln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Organizing your records</a:t>
            </a:r>
          </a:p>
        </p:txBody>
      </p:sp>
      <p:sp>
        <p:nvSpPr>
          <p:cNvPr id="224" name="Shape 22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  <a:r>
              <a:t>Store them in files</a:t>
            </a:r>
          </a:p>
          <a:p>
            <a:pPr marL="824411" indent="-326571"/>
            <a:r>
              <a:t>Bring the files you need</a:t>
            </a:r>
          </a:p>
          <a:p>
            <a:pPr marL="824411" indent="-326571"/>
            <a:r>
              <a:t>Be careful of your computer</a:t>
            </a:r>
          </a:p>
        </p:txBody>
      </p:sp>
      <p:grpSp>
        <p:nvGrpSpPr>
          <p:cNvPr id="229" name="Group 229"/>
          <p:cNvGrpSpPr/>
          <p:nvPr/>
        </p:nvGrpSpPr>
        <p:grpSpPr>
          <a:xfrm>
            <a:off x="8458200" y="3886200"/>
            <a:ext cx="1809750" cy="1362075"/>
            <a:chOff x="0" y="0"/>
            <a:chExt cx="1809750" cy="1362074"/>
          </a:xfrm>
        </p:grpSpPr>
        <p:sp>
          <p:nvSpPr>
            <p:cNvPr id="225" name="Shape 225"/>
            <p:cNvSpPr/>
            <p:nvPr/>
          </p:nvSpPr>
          <p:spPr>
            <a:xfrm>
              <a:off x="281684" y="0"/>
              <a:ext cx="1253839" cy="904708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6" name="Shape 226"/>
            <p:cNvSpPr/>
            <p:nvPr/>
          </p:nvSpPr>
          <p:spPr>
            <a:xfrm>
              <a:off x="0" y="950173"/>
              <a:ext cx="1809750" cy="303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34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18327" y="0"/>
                  </a:lnTo>
                  <a:lnTo>
                    <a:pt x="3340" y="0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7" name="Shape 227"/>
            <p:cNvSpPr/>
            <p:nvPr/>
          </p:nvSpPr>
          <p:spPr>
            <a:xfrm>
              <a:off x="0" y="1253424"/>
              <a:ext cx="1809750" cy="108651"/>
            </a:xfrm>
            <a:prstGeom prst="rect">
              <a:avLst/>
            </a:prstGeom>
            <a:solidFill>
              <a:srgbClr val="CBCBCB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8" name="Shape 228"/>
            <p:cNvSpPr/>
            <p:nvPr/>
          </p:nvSpPr>
          <p:spPr>
            <a:xfrm>
              <a:off x="156760" y="96039"/>
              <a:ext cx="1507456" cy="1094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779" y="0"/>
                  </a:moveTo>
                  <a:lnTo>
                    <a:pt x="18820" y="0"/>
                  </a:lnTo>
                  <a:lnTo>
                    <a:pt x="18820" y="13968"/>
                  </a:lnTo>
                  <a:lnTo>
                    <a:pt x="2779" y="13968"/>
                  </a:lnTo>
                  <a:lnTo>
                    <a:pt x="2779" y="0"/>
                  </a:lnTo>
                  <a:close/>
                  <a:moveTo>
                    <a:pt x="1737" y="17460"/>
                  </a:moveTo>
                  <a:lnTo>
                    <a:pt x="1256" y="18158"/>
                  </a:lnTo>
                  <a:lnTo>
                    <a:pt x="20236" y="18158"/>
                  </a:lnTo>
                  <a:lnTo>
                    <a:pt x="19756" y="17460"/>
                  </a:lnTo>
                  <a:lnTo>
                    <a:pt x="1737" y="17460"/>
                  </a:lnTo>
                  <a:close/>
                  <a:moveTo>
                    <a:pt x="5213" y="20902"/>
                  </a:moveTo>
                  <a:lnTo>
                    <a:pt x="4892" y="21600"/>
                  </a:lnTo>
                  <a:lnTo>
                    <a:pt x="16681" y="21600"/>
                  </a:lnTo>
                  <a:lnTo>
                    <a:pt x="16361" y="20902"/>
                  </a:lnTo>
                  <a:lnTo>
                    <a:pt x="5213" y="20902"/>
                  </a:lnTo>
                  <a:close/>
                  <a:moveTo>
                    <a:pt x="1149" y="18607"/>
                  </a:moveTo>
                  <a:lnTo>
                    <a:pt x="641" y="19356"/>
                  </a:lnTo>
                  <a:lnTo>
                    <a:pt x="20905" y="19356"/>
                  </a:lnTo>
                  <a:lnTo>
                    <a:pt x="20371" y="18607"/>
                  </a:lnTo>
                  <a:lnTo>
                    <a:pt x="1149" y="18607"/>
                  </a:lnTo>
                  <a:close/>
                  <a:moveTo>
                    <a:pt x="534" y="19704"/>
                  </a:moveTo>
                  <a:lnTo>
                    <a:pt x="0" y="20452"/>
                  </a:lnTo>
                  <a:lnTo>
                    <a:pt x="21600" y="20452"/>
                  </a:lnTo>
                  <a:lnTo>
                    <a:pt x="21038" y="19704"/>
                  </a:lnTo>
                  <a:lnTo>
                    <a:pt x="534" y="19704"/>
                  </a:ln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Have fun!</a:t>
            </a:r>
          </a:p>
        </p:txBody>
      </p:sp>
      <p:sp>
        <p:nvSpPr>
          <p:cNvPr id="232" name="Shape 23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24411" indent="-326571"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MCj04403900000[1]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2200" y="609600"/>
            <a:ext cx="4648201" cy="4648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7" name="Shape 2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Thank You!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title"/>
          </p:nvPr>
        </p:nvSpPr>
        <p:spPr>
          <a:xfrm>
            <a:off x="228600" y="139700"/>
            <a:ext cx="8915400" cy="16891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pPr/>
            <a:r>
              <a:t>Mark Twain: I am my own grandfather</a:t>
            </a:r>
          </a:p>
        </p:txBody>
      </p:sp>
      <p:sp>
        <p:nvSpPr>
          <p:cNvPr id="43" name="Shape 43"/>
          <p:cNvSpPr/>
          <p:nvPr>
            <p:ph type="body" idx="1"/>
          </p:nvPr>
        </p:nvSpPr>
        <p:spPr>
          <a:xfrm>
            <a:off x="304800" y="1828800"/>
            <a:ext cx="8686800" cy="5029200"/>
          </a:xfrm>
          <a:prstGeom prst="rect">
            <a:avLst/>
          </a:prstGeom>
        </p:spPr>
        <p:txBody>
          <a:bodyPr/>
          <a:lstStyle/>
          <a:p>
            <a:pPr marL="824411" indent="-326571"/>
            <a:r>
              <a:t>After long years as a bachelor I was tired of being alone and married a widow with a grown daughter.</a:t>
            </a:r>
          </a:p>
          <a:p>
            <a:pPr marL="824411" indent="-326571"/>
            <a:r>
              <a:t>My father fell in love with the daughter &amp; took her as his wife.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1600200" y="15240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Mark Twain</a:t>
            </a:r>
          </a:p>
        </p:txBody>
      </p:sp>
      <p:sp>
        <p:nvSpPr>
          <p:cNvPr id="46" name="Shape 46"/>
          <p:cNvSpPr/>
          <p:nvPr/>
        </p:nvSpPr>
        <p:spPr>
          <a:xfrm>
            <a:off x="5410200" y="16002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Widow</a:t>
            </a:r>
          </a:p>
        </p:txBody>
      </p:sp>
      <p:sp>
        <p:nvSpPr>
          <p:cNvPr id="47" name="Shape 47"/>
          <p:cNvSpPr/>
          <p:nvPr/>
        </p:nvSpPr>
        <p:spPr>
          <a:xfrm>
            <a:off x="5791200" y="33528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Daughter</a:t>
            </a:r>
          </a:p>
        </p:txBody>
      </p:sp>
      <p:sp>
        <p:nvSpPr>
          <p:cNvPr id="48" name="Shape 48"/>
          <p:cNvSpPr/>
          <p:nvPr/>
        </p:nvSpPr>
        <p:spPr>
          <a:xfrm>
            <a:off x="4267200" y="1905000"/>
            <a:ext cx="9906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9" name="Shape 49"/>
          <p:cNvSpPr/>
          <p:nvPr/>
        </p:nvSpPr>
        <p:spPr>
          <a:xfrm flipH="1">
            <a:off x="3429000" y="838200"/>
            <a:ext cx="1588" cy="83820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0" name="Shape 50"/>
          <p:cNvSpPr/>
          <p:nvPr/>
        </p:nvSpPr>
        <p:spPr>
          <a:xfrm>
            <a:off x="6096000" y="2286000"/>
            <a:ext cx="1588" cy="83820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1" name="Shape 51"/>
          <p:cNvSpPr/>
          <p:nvPr/>
        </p:nvSpPr>
        <p:spPr>
          <a:xfrm>
            <a:off x="3886200" y="2286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Father</a:t>
            </a:r>
          </a:p>
        </p:txBody>
      </p:sp>
      <p:sp>
        <p:nvSpPr>
          <p:cNvPr id="52" name="Shape 52"/>
          <p:cNvSpPr/>
          <p:nvPr/>
        </p:nvSpPr>
        <p:spPr>
          <a:xfrm>
            <a:off x="3429000" y="838200"/>
            <a:ext cx="12192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1600200" y="15240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Mark Twain</a:t>
            </a:r>
          </a:p>
        </p:txBody>
      </p:sp>
      <p:sp>
        <p:nvSpPr>
          <p:cNvPr id="55" name="Shape 55"/>
          <p:cNvSpPr/>
          <p:nvPr/>
        </p:nvSpPr>
        <p:spPr>
          <a:xfrm>
            <a:off x="5410200" y="16002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Widow</a:t>
            </a:r>
          </a:p>
        </p:txBody>
      </p:sp>
      <p:sp>
        <p:nvSpPr>
          <p:cNvPr id="56" name="Shape 56"/>
          <p:cNvSpPr/>
          <p:nvPr/>
        </p:nvSpPr>
        <p:spPr>
          <a:xfrm>
            <a:off x="6858000" y="3048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Daughter</a:t>
            </a:r>
          </a:p>
        </p:txBody>
      </p:sp>
      <p:sp>
        <p:nvSpPr>
          <p:cNvPr id="57" name="Shape 57"/>
          <p:cNvSpPr/>
          <p:nvPr/>
        </p:nvSpPr>
        <p:spPr>
          <a:xfrm>
            <a:off x="4267200" y="1905000"/>
            <a:ext cx="9906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8" name="Shape 58"/>
          <p:cNvSpPr/>
          <p:nvPr/>
        </p:nvSpPr>
        <p:spPr>
          <a:xfrm flipH="1">
            <a:off x="3429000" y="838200"/>
            <a:ext cx="1588" cy="83820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9" name="Shape 59"/>
          <p:cNvSpPr/>
          <p:nvPr/>
        </p:nvSpPr>
        <p:spPr>
          <a:xfrm>
            <a:off x="6096000" y="2286000"/>
            <a:ext cx="1588" cy="838200"/>
          </a:xfrm>
          <a:prstGeom prst="line">
            <a:avLst/>
          </a:prstGeom>
          <a:ln w="76200">
            <a:solidFill>
              <a:srgbClr val="FFFFFF"/>
            </a:solidFill>
            <a:prstDash val="sysDot"/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0" name="Shape 60"/>
          <p:cNvSpPr/>
          <p:nvPr/>
        </p:nvSpPr>
        <p:spPr>
          <a:xfrm>
            <a:off x="3886200" y="2286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Father</a:t>
            </a:r>
          </a:p>
        </p:txBody>
      </p:sp>
      <p:sp>
        <p:nvSpPr>
          <p:cNvPr id="61" name="Shape 61"/>
          <p:cNvSpPr/>
          <p:nvPr/>
        </p:nvSpPr>
        <p:spPr>
          <a:xfrm>
            <a:off x="3429000" y="838200"/>
            <a:ext cx="12192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2" name="Shape 62"/>
          <p:cNvSpPr/>
          <p:nvPr/>
        </p:nvSpPr>
        <p:spPr>
          <a:xfrm>
            <a:off x="5334000" y="533400"/>
            <a:ext cx="13716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3" name="Shape 63"/>
          <p:cNvSpPr/>
          <p:nvPr/>
        </p:nvSpPr>
        <p:spPr>
          <a:xfrm flipH="1">
            <a:off x="6172200" y="3124200"/>
            <a:ext cx="1143000" cy="1588"/>
          </a:xfrm>
          <a:prstGeom prst="line">
            <a:avLst/>
          </a:prstGeom>
          <a:ln w="76200">
            <a:solidFill>
              <a:srgbClr val="FFFFFF"/>
            </a:solidFill>
            <a:prstDash val="sysDot"/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4" name="Shape 64"/>
          <p:cNvSpPr/>
          <p:nvPr/>
        </p:nvSpPr>
        <p:spPr>
          <a:xfrm>
            <a:off x="7391400" y="1143000"/>
            <a:ext cx="1588" cy="1905000"/>
          </a:xfrm>
          <a:prstGeom prst="line">
            <a:avLst/>
          </a:prstGeom>
          <a:ln w="76200">
            <a:solidFill>
              <a:srgbClr val="FFFFFF"/>
            </a:solidFill>
            <a:prstDash val="sysDot"/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5" name="Shape 65"/>
          <p:cNvSpPr/>
          <p:nvPr/>
        </p:nvSpPr>
        <p:spPr>
          <a:xfrm>
            <a:off x="1143000" y="3886200"/>
            <a:ext cx="7023100" cy="96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275590" indent="-234950">
              <a:spcBef>
                <a:spcPts val="1700"/>
              </a:spcBef>
              <a:buClr>
                <a:srgbClr val="FFFFFF"/>
              </a:buClr>
              <a:buSzPct val="100000"/>
              <a:buFont typeface="Tahoma"/>
              <a:buChar char="•"/>
              <a:defRPr sz="28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This made me my own son-in-law and my stepdaughter became my mother.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type="title"/>
          </p:nvPr>
        </p:nvSpPr>
        <p:spPr>
          <a:xfrm>
            <a:off x="228600" y="139700"/>
            <a:ext cx="8915400" cy="1689100"/>
          </a:xfrm>
          <a:prstGeom prst="rect">
            <a:avLst/>
          </a:prstGeom>
        </p:spPr>
        <p:txBody>
          <a:bodyPr/>
          <a:lstStyle/>
          <a:p>
            <a:pPr/>
            <a:r>
              <a:t>Mark Twain’s grandfather</a:t>
            </a:r>
          </a:p>
        </p:txBody>
      </p:sp>
      <p:sp>
        <p:nvSpPr>
          <p:cNvPr id="68" name="Shape 68"/>
          <p:cNvSpPr/>
          <p:nvPr>
            <p:ph type="body" idx="1"/>
          </p:nvPr>
        </p:nvSpPr>
        <p:spPr>
          <a:xfrm>
            <a:off x="304800" y="1828800"/>
            <a:ext cx="8686800" cy="5029200"/>
          </a:xfrm>
          <a:prstGeom prst="rect">
            <a:avLst/>
          </a:prstGeom>
        </p:spPr>
        <p:txBody>
          <a:bodyPr/>
          <a:lstStyle/>
          <a:p>
            <a:pPr marL="824411" indent="-326571"/>
            <a:r>
              <a:t>After a year my wife gave birth to a son. </a:t>
            </a:r>
          </a:p>
          <a:p>
            <a:pPr marL="824411" indent="-326571"/>
            <a:r>
              <a:t>Now, my son was my father's brother-in-law and at the same time my uncle, since he was my stepmother's brother.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1600200" y="15240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Mark Twain</a:t>
            </a:r>
          </a:p>
        </p:txBody>
      </p:sp>
      <p:sp>
        <p:nvSpPr>
          <p:cNvPr id="71" name="Shape 71"/>
          <p:cNvSpPr/>
          <p:nvPr/>
        </p:nvSpPr>
        <p:spPr>
          <a:xfrm>
            <a:off x="5410200" y="16002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Widow</a:t>
            </a:r>
          </a:p>
        </p:txBody>
      </p:sp>
      <p:sp>
        <p:nvSpPr>
          <p:cNvPr id="72" name="Shape 72"/>
          <p:cNvSpPr/>
          <p:nvPr/>
        </p:nvSpPr>
        <p:spPr>
          <a:xfrm>
            <a:off x="6858000" y="3048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Daughter</a:t>
            </a:r>
          </a:p>
        </p:txBody>
      </p:sp>
      <p:sp>
        <p:nvSpPr>
          <p:cNvPr id="73" name="Shape 73"/>
          <p:cNvSpPr/>
          <p:nvPr/>
        </p:nvSpPr>
        <p:spPr>
          <a:xfrm>
            <a:off x="4267200" y="1905000"/>
            <a:ext cx="9906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4" name="Shape 74"/>
          <p:cNvSpPr/>
          <p:nvPr/>
        </p:nvSpPr>
        <p:spPr>
          <a:xfrm flipH="1">
            <a:off x="3429000" y="838200"/>
            <a:ext cx="1588" cy="83820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5" name="Shape 75"/>
          <p:cNvSpPr/>
          <p:nvPr/>
        </p:nvSpPr>
        <p:spPr>
          <a:xfrm>
            <a:off x="6096000" y="2286000"/>
            <a:ext cx="1588" cy="838200"/>
          </a:xfrm>
          <a:prstGeom prst="line">
            <a:avLst/>
          </a:prstGeom>
          <a:ln w="76200">
            <a:solidFill>
              <a:srgbClr val="FFFFFF"/>
            </a:solidFill>
            <a:prstDash val="sysDot"/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6" name="Shape 76"/>
          <p:cNvSpPr/>
          <p:nvPr/>
        </p:nvSpPr>
        <p:spPr>
          <a:xfrm>
            <a:off x="3886200" y="228600"/>
            <a:ext cx="24511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Father</a:t>
            </a:r>
          </a:p>
        </p:txBody>
      </p:sp>
      <p:sp>
        <p:nvSpPr>
          <p:cNvPr id="77" name="Shape 77"/>
          <p:cNvSpPr/>
          <p:nvPr/>
        </p:nvSpPr>
        <p:spPr>
          <a:xfrm>
            <a:off x="3429000" y="838200"/>
            <a:ext cx="12192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8" name="Shape 78"/>
          <p:cNvSpPr/>
          <p:nvPr/>
        </p:nvSpPr>
        <p:spPr>
          <a:xfrm>
            <a:off x="5334000" y="533400"/>
            <a:ext cx="1371600" cy="1588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9" name="Shape 79"/>
          <p:cNvSpPr/>
          <p:nvPr/>
        </p:nvSpPr>
        <p:spPr>
          <a:xfrm flipH="1">
            <a:off x="6172200" y="3124200"/>
            <a:ext cx="1143000" cy="1588"/>
          </a:xfrm>
          <a:prstGeom prst="line">
            <a:avLst/>
          </a:prstGeom>
          <a:ln w="76200">
            <a:solidFill>
              <a:srgbClr val="FFFFFF"/>
            </a:solidFill>
            <a:prstDash val="sysDot"/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0" name="Shape 80"/>
          <p:cNvSpPr/>
          <p:nvPr/>
        </p:nvSpPr>
        <p:spPr>
          <a:xfrm>
            <a:off x="7391400" y="1143000"/>
            <a:ext cx="1588" cy="1905000"/>
          </a:xfrm>
          <a:prstGeom prst="line">
            <a:avLst/>
          </a:prstGeom>
          <a:ln w="76200">
            <a:solidFill>
              <a:srgbClr val="FFFFFF"/>
            </a:solidFill>
            <a:prstDash val="sysDot"/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1" name="Shape 81"/>
          <p:cNvSpPr/>
          <p:nvPr/>
        </p:nvSpPr>
        <p:spPr>
          <a:xfrm>
            <a:off x="5562600" y="2209800"/>
            <a:ext cx="1588" cy="1447800"/>
          </a:xfrm>
          <a:prstGeom prst="line">
            <a:avLst/>
          </a:prstGeom>
          <a:ln w="76200">
            <a:solidFill>
              <a:srgbClr val="FFFFFF"/>
            </a:solidFill>
          </a:ln>
        </p:spPr>
        <p:txBody>
          <a:bodyPr lIns="0" tIns="0" rIns="0" bIns="0"/>
          <a:lstStyle/>
          <a:p>
            <a:pPr marL="0" marR="0" defTabSz="457200">
              <a:defRPr sz="1200">
                <a:solidFill>
                  <a:srgbClr val="000000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2" name="Shape 82"/>
          <p:cNvSpPr/>
          <p:nvPr/>
        </p:nvSpPr>
        <p:spPr>
          <a:xfrm>
            <a:off x="4876800" y="3733800"/>
            <a:ext cx="1612900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700"/>
              </a:spcBef>
              <a:buClr>
                <a:srgbClr val="FFFFFF"/>
              </a:buClr>
              <a:buFont typeface="Tahoma"/>
              <a:defRPr sz="2800"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Son</a:t>
            </a:r>
          </a:p>
        </p:txBody>
      </p:sp>
      <p:sp>
        <p:nvSpPr>
          <p:cNvPr id="83" name="Shape 83"/>
          <p:cNvSpPr/>
          <p:nvPr/>
        </p:nvSpPr>
        <p:spPr>
          <a:xfrm>
            <a:off x="457200" y="4572000"/>
            <a:ext cx="8242300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275590" indent="-234950">
              <a:spcBef>
                <a:spcPts val="600"/>
              </a:spcBef>
              <a:buClr>
                <a:srgbClr val="FFD300"/>
              </a:buClr>
              <a:buSzPct val="120000"/>
              <a:buFont typeface="Tahoma"/>
              <a:buChar char="•"/>
              <a:defRPr sz="28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n-lt"/>
                <a:ea typeface="+mn-ea"/>
                <a:cs typeface="+mn-cs"/>
                <a:sym typeface="Tahoma"/>
              </a:defRPr>
            </a:lvl1pPr>
          </a:lstStyle>
          <a:p>
            <a:pPr/>
            <a:r>
              <a:t>My son was my father's brother-in-law and at the same time my uncle, since he was my stepmother's brother.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