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40639" marR="40639"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FFFFFF"/>
        </a:solidFill>
        <a:effectLst/>
        <a:uFill>
          <a:solidFill>
            <a:srgbClr val="FFFFFF"/>
          </a:solidFill>
        </a:uFill>
        <a:latin typeface="+mn-lt"/>
        <a:ea typeface="+mn-ea"/>
        <a:cs typeface="+mn-cs"/>
        <a:sym typeface="Tahoma"/>
      </a:defRPr>
    </a:lvl1pPr>
    <a:lvl2pPr marL="40639" marR="40639" indent="3429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FFFFFF"/>
        </a:solidFill>
        <a:effectLst/>
        <a:uFill>
          <a:solidFill>
            <a:srgbClr val="FFFFFF"/>
          </a:solidFill>
        </a:uFill>
        <a:latin typeface="+mn-lt"/>
        <a:ea typeface="+mn-ea"/>
        <a:cs typeface="+mn-cs"/>
        <a:sym typeface="Tahoma"/>
      </a:defRPr>
    </a:lvl2pPr>
    <a:lvl3pPr marL="40639" marR="40639"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FFFFFF"/>
        </a:solidFill>
        <a:effectLst/>
        <a:uFill>
          <a:solidFill>
            <a:srgbClr val="FFFFFF"/>
          </a:solidFill>
        </a:uFill>
        <a:latin typeface="+mn-lt"/>
        <a:ea typeface="+mn-ea"/>
        <a:cs typeface="+mn-cs"/>
        <a:sym typeface="Tahoma"/>
      </a:defRPr>
    </a:lvl3pPr>
    <a:lvl4pPr marL="40639" marR="40639" indent="10287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FFFFFF"/>
        </a:solidFill>
        <a:effectLst/>
        <a:uFill>
          <a:solidFill>
            <a:srgbClr val="FFFFFF"/>
          </a:solidFill>
        </a:uFill>
        <a:latin typeface="+mn-lt"/>
        <a:ea typeface="+mn-ea"/>
        <a:cs typeface="+mn-cs"/>
        <a:sym typeface="Tahoma"/>
      </a:defRPr>
    </a:lvl4pPr>
    <a:lvl5pPr marL="40639" marR="40639"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FFFFFF"/>
        </a:solidFill>
        <a:effectLst/>
        <a:uFill>
          <a:solidFill>
            <a:srgbClr val="FFFFFF"/>
          </a:solidFill>
        </a:uFill>
        <a:latin typeface="+mn-lt"/>
        <a:ea typeface="+mn-ea"/>
        <a:cs typeface="+mn-cs"/>
        <a:sym typeface="Tahoma"/>
      </a:defRPr>
    </a:lvl5pPr>
    <a:lvl6pPr marL="40639" marR="40639" indent="17145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FFFFFF"/>
        </a:solidFill>
        <a:effectLst/>
        <a:uFill>
          <a:solidFill>
            <a:srgbClr val="FFFFFF"/>
          </a:solidFill>
        </a:uFill>
        <a:latin typeface="+mn-lt"/>
        <a:ea typeface="+mn-ea"/>
        <a:cs typeface="+mn-cs"/>
        <a:sym typeface="Tahoma"/>
      </a:defRPr>
    </a:lvl6pPr>
    <a:lvl7pPr marL="40639" marR="40639" indent="2057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FFFFFF"/>
        </a:solidFill>
        <a:effectLst/>
        <a:uFill>
          <a:solidFill>
            <a:srgbClr val="FFFFFF"/>
          </a:solidFill>
        </a:uFill>
        <a:latin typeface="+mn-lt"/>
        <a:ea typeface="+mn-ea"/>
        <a:cs typeface="+mn-cs"/>
        <a:sym typeface="Tahoma"/>
      </a:defRPr>
    </a:lvl7pPr>
    <a:lvl8pPr marL="40639" marR="40639" indent="24003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FFFFFF"/>
        </a:solidFill>
        <a:effectLst/>
        <a:uFill>
          <a:solidFill>
            <a:srgbClr val="FFFFFF"/>
          </a:solidFill>
        </a:uFill>
        <a:latin typeface="+mn-lt"/>
        <a:ea typeface="+mn-ea"/>
        <a:cs typeface="+mn-cs"/>
        <a:sym typeface="Tahoma"/>
      </a:defRPr>
    </a:lvl8pPr>
    <a:lvl9pPr marL="40639" marR="40639"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FFFFFF"/>
        </a:solidFill>
        <a:effectLst/>
        <a:uFill>
          <a:solidFill>
            <a:srgbClr val="FFFFFF"/>
          </a:solidFill>
        </a:uFill>
        <a:latin typeface="+mn-lt"/>
        <a:ea typeface="+mn-ea"/>
        <a:cs typeface="+mn-cs"/>
        <a:sym typeface="Tahoma"/>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8F44A2F1-9E1F-4B54-A3A2-5F16C0AD49E2}"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C5C7C9">
              <a:alpha val="30000"/>
            </a:srgbClr>
          </a:solidFill>
        </a:fill>
      </a:tcStyle>
    </a:band2H>
    <a:firstCol>
      <a:tcTxStyle b="off" i="off">
        <a:fontRef idx="minor">
          <a:srgbClr val="FFFFFF"/>
        </a:fontRef>
        <a:srgbClr val="FFFFFF"/>
      </a:tcTxStyle>
      <a:tcStyle>
        <a:tcBdr>
          <a:left>
            <a:ln w="28575"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00000">
              <a:alpha val="25000"/>
            </a:srgbClr>
          </a:solidFill>
        </a:fill>
      </a:tcStyle>
    </a:firstCol>
    <a:lastRow>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28575"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00000">
              <a:alpha val="25000"/>
            </a:srgbClr>
          </a:solidFill>
        </a:fill>
      </a:tcStyle>
    </a:lastRow>
    <a:firstRow>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28575"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00000">
              <a:alpha val="25000"/>
            </a:srgbClr>
          </a:solidFill>
        </a:fill>
      </a:tcStyle>
    </a:firstRow>
  </a:tblStyle>
  <a:tblStyle styleId="{C7B018BB-80A7-4F77-B60F-C8B233D01FF8}" styleName="">
    <a:tblBg/>
    <a:wholeTbl>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a:font>
          <a:latin typeface="Helvetica Light"/>
          <a:ea typeface="Helvetica Light"/>
          <a:cs typeface="Helvetica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a:font>
          <a:latin typeface="Helvetica Light"/>
          <a:ea typeface="Helvetica Light"/>
          <a:cs typeface="Helvetica Light"/>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a:font>
          <a:latin typeface="Helvetica Light"/>
          <a:ea typeface="Helvetica Light"/>
          <a:cs typeface="Helvetica Light"/>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a:font>
          <a:latin typeface="Helvetica Light"/>
          <a:ea typeface="Helvetica Light"/>
          <a:cs typeface="Helvetica Light"/>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9" d="100"/>
          <a:sy n="69" d="100"/>
        </p:scale>
        <p:origin x="-576"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9" name="Shape 29"/>
          <p:cNvSpPr>
            <a:spLocks noGrp="1" noRot="1" noChangeAspect="1"/>
          </p:cNvSpPr>
          <p:nvPr>
            <p:ph type="sldImg"/>
          </p:nvPr>
        </p:nvSpPr>
        <p:spPr>
          <a:xfrm>
            <a:off x="1143000" y="685800"/>
            <a:ext cx="4572000" cy="3429000"/>
          </a:xfrm>
          <a:prstGeom prst="rect">
            <a:avLst/>
          </a:prstGeom>
        </p:spPr>
        <p:txBody>
          <a:bodyPr/>
          <a:lstStyle/>
          <a:p>
            <a:endParaRPr/>
          </a:p>
        </p:txBody>
      </p:sp>
      <p:sp>
        <p:nvSpPr>
          <p:cNvPr id="30" name="Shape 30"/>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504543026"/>
      </p:ext>
    </p:extLst>
  </p:cSld>
  <p:clrMap bg1="lt1" tx1="dk1" bg2="lt2" tx2="dk2" accent1="accent1" accent2="accent2" accent3="accent3" accent4="accent4" accent5="accent5" accent6="accent6" hlink="hlink" folHlink="folHlink"/>
  <p:notesStyle>
    <a:lvl1pPr defTabSz="584200" latinLnBrk="0">
      <a:defRPr sz="2200">
        <a:latin typeface="Lucida Grande"/>
        <a:ea typeface="Lucida Grande"/>
        <a:cs typeface="Lucida Grande"/>
        <a:sym typeface="Lucida Grande"/>
      </a:defRPr>
    </a:lvl1pPr>
    <a:lvl2pPr indent="228600" defTabSz="584200" latinLnBrk="0">
      <a:defRPr sz="2200">
        <a:latin typeface="Lucida Grande"/>
        <a:ea typeface="Lucida Grande"/>
        <a:cs typeface="Lucida Grande"/>
        <a:sym typeface="Lucida Grande"/>
      </a:defRPr>
    </a:lvl2pPr>
    <a:lvl3pPr indent="457200" defTabSz="584200" latinLnBrk="0">
      <a:defRPr sz="2200">
        <a:latin typeface="Lucida Grande"/>
        <a:ea typeface="Lucida Grande"/>
        <a:cs typeface="Lucida Grande"/>
        <a:sym typeface="Lucida Grande"/>
      </a:defRPr>
    </a:lvl3pPr>
    <a:lvl4pPr indent="685800" defTabSz="584200" latinLnBrk="0">
      <a:defRPr sz="2200">
        <a:latin typeface="Lucida Grande"/>
        <a:ea typeface="Lucida Grande"/>
        <a:cs typeface="Lucida Grande"/>
        <a:sym typeface="Lucida Grande"/>
      </a:defRPr>
    </a:lvl4pPr>
    <a:lvl5pPr indent="914400" defTabSz="584200" latinLnBrk="0">
      <a:defRPr sz="2200">
        <a:latin typeface="Lucida Grande"/>
        <a:ea typeface="Lucida Grande"/>
        <a:cs typeface="Lucida Grande"/>
        <a:sym typeface="Lucida Grande"/>
      </a:defRPr>
    </a:lvl5pPr>
    <a:lvl6pPr indent="1143000" defTabSz="584200" latinLnBrk="0">
      <a:defRPr sz="2200">
        <a:latin typeface="Lucida Grande"/>
        <a:ea typeface="Lucida Grande"/>
        <a:cs typeface="Lucida Grande"/>
        <a:sym typeface="Lucida Grande"/>
      </a:defRPr>
    </a:lvl6pPr>
    <a:lvl7pPr indent="1371600" defTabSz="584200" latinLnBrk="0">
      <a:defRPr sz="2200">
        <a:latin typeface="Lucida Grande"/>
        <a:ea typeface="Lucida Grande"/>
        <a:cs typeface="Lucida Grande"/>
        <a:sym typeface="Lucida Grande"/>
      </a:defRPr>
    </a:lvl7pPr>
    <a:lvl8pPr indent="1600200" defTabSz="584200" latinLnBrk="0">
      <a:defRPr sz="2200">
        <a:latin typeface="Lucida Grande"/>
        <a:ea typeface="Lucida Grande"/>
        <a:cs typeface="Lucida Grande"/>
        <a:sym typeface="Lucida Grande"/>
      </a:defRPr>
    </a:lvl8pPr>
    <a:lvl9pPr indent="1828800" defTabSz="584200" latinLnBrk="0">
      <a:defRPr sz="22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hape 40"/>
          <p:cNvSpPr>
            <a:spLocks noGrp="1" noRot="1" noChangeAspect="1"/>
          </p:cNvSpPr>
          <p:nvPr>
            <p:ph type="sldImg"/>
          </p:nvPr>
        </p:nvSpPr>
        <p:spPr>
          <a:prstGeom prst="rect">
            <a:avLst/>
          </a:prstGeom>
        </p:spPr>
        <p:txBody>
          <a:bodyPr/>
          <a:lstStyle/>
          <a:p>
            <a:endParaRPr/>
          </a:p>
        </p:txBody>
      </p:sp>
      <p:sp>
        <p:nvSpPr>
          <p:cNvPr id="41" name="Shape 41"/>
          <p:cNvSpPr>
            <a:spLocks noGrp="1"/>
          </p:cNvSpPr>
          <p:nvPr>
            <p:ph type="body" sz="quarter" idx="1"/>
          </p:nvPr>
        </p:nvSpPr>
        <p:spPr>
          <a:prstGeom prst="rect">
            <a:avLst/>
          </a:prstGeom>
        </p:spPr>
        <p:txBody>
          <a:bodyPr/>
          <a:lstStyle/>
          <a:p>
            <a:pPr defTabSz="457200">
              <a:defRPr sz="1400">
                <a:latin typeface="Helvetica"/>
                <a:ea typeface="Helvetica"/>
                <a:cs typeface="Helvetica"/>
                <a:sym typeface="Helvetica"/>
              </a:defRPr>
            </a:pPr>
            <a:r>
              <a:t>Four types of current: water surface,  wind,  local,  deep</a:t>
            </a:r>
          </a:p>
          <a:p>
            <a:pPr defTabSz="457200">
              <a:defRPr sz="1400">
                <a:latin typeface="Helvetica"/>
                <a:ea typeface="Helvetica"/>
                <a:cs typeface="Helvetica"/>
                <a:sym typeface="Helvetica"/>
              </a:defRPr>
            </a:pPr>
            <a:r>
              <a:t>Can simply drift on a raft or ship or you can use a fixed sail to catch the prevailing wind</a:t>
            </a:r>
          </a:p>
          <a:p>
            <a:pPr defTabSz="457200">
              <a:defRPr sz="1400">
                <a:latin typeface="Helvetica"/>
                <a:ea typeface="Helvetica"/>
                <a:cs typeface="Helvetica"/>
                <a:sym typeface="Helvetica"/>
              </a:defRPr>
            </a:pPr>
            <a:r>
              <a:t>Loius Zamperini floated with the currents - see the recent book </a:t>
            </a:r>
            <a:r>
              <a:rPr b="1"/>
              <a:t>Unbroken</a:t>
            </a:r>
            <a:r>
              <a:t> by Laura Hillenbrand</a:t>
            </a:r>
          </a:p>
          <a:p>
            <a:pPr defTabSz="457200">
              <a:defRPr sz="1400">
                <a:latin typeface="Helvetica"/>
                <a:ea typeface="Helvetica"/>
                <a:cs typeface="Helvetica"/>
                <a:sym typeface="Helvetica"/>
              </a:defRPr>
            </a:pPr>
            <a:r>
              <a:t>More on the wind later.</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Shape 49"/>
          <p:cNvSpPr>
            <a:spLocks noGrp="1" noRot="1" noChangeAspect="1"/>
          </p:cNvSpPr>
          <p:nvPr>
            <p:ph type="sldImg"/>
          </p:nvPr>
        </p:nvSpPr>
        <p:spPr>
          <a:prstGeom prst="rect">
            <a:avLst/>
          </a:prstGeom>
        </p:spPr>
        <p:txBody>
          <a:bodyPr/>
          <a:lstStyle/>
          <a:p>
            <a:endParaRPr/>
          </a:p>
        </p:txBody>
      </p:sp>
      <p:sp>
        <p:nvSpPr>
          <p:cNvPr id="50" name="Shape 50"/>
          <p:cNvSpPr>
            <a:spLocks noGrp="1"/>
          </p:cNvSpPr>
          <p:nvPr>
            <p:ph type="body" sz="quarter" idx="1"/>
          </p:nvPr>
        </p:nvSpPr>
        <p:spPr>
          <a:prstGeom prst="rect">
            <a:avLst/>
          </a:prstGeom>
        </p:spPr>
        <p:txBody>
          <a:bodyPr/>
          <a:lstStyle>
            <a:lvl1pPr defTabSz="457200">
              <a:defRPr sz="1400">
                <a:latin typeface="Helvetica"/>
                <a:ea typeface="Helvetica"/>
                <a:cs typeface="Helvetica"/>
                <a:sym typeface="Helvetica"/>
              </a:defRPr>
            </a:lvl1pPr>
          </a:lstStyle>
          <a:p>
            <a:r>
              <a:t>Notice the current toward San Diego, California.  A Carnival cruise ship had an engine fire in 2010 and was towed in by six tugs.  This was much easier because of the current.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Shape 54"/>
          <p:cNvSpPr>
            <a:spLocks noGrp="1" noRot="1" noChangeAspect="1"/>
          </p:cNvSpPr>
          <p:nvPr>
            <p:ph type="sldImg"/>
          </p:nvPr>
        </p:nvSpPr>
        <p:spPr>
          <a:prstGeom prst="rect">
            <a:avLst/>
          </a:prstGeom>
        </p:spPr>
        <p:txBody>
          <a:bodyPr/>
          <a:lstStyle/>
          <a:p>
            <a:endParaRPr/>
          </a:p>
        </p:txBody>
      </p:sp>
      <p:sp>
        <p:nvSpPr>
          <p:cNvPr id="55" name="Shape 55"/>
          <p:cNvSpPr>
            <a:spLocks noGrp="1"/>
          </p:cNvSpPr>
          <p:nvPr>
            <p:ph type="body" sz="quarter" idx="1"/>
          </p:nvPr>
        </p:nvSpPr>
        <p:spPr>
          <a:prstGeom prst="rect">
            <a:avLst/>
          </a:prstGeom>
        </p:spPr>
        <p:txBody>
          <a:bodyPr/>
          <a:lstStyle>
            <a:lvl1pPr defTabSz="457200">
              <a:defRPr sz="1400">
                <a:latin typeface="Helvetica"/>
                <a:ea typeface="Helvetica"/>
                <a:cs typeface="Helvetica"/>
                <a:sym typeface="Helvetica"/>
              </a:defRPr>
            </a:lvl1pPr>
          </a:lstStyle>
          <a:p>
            <a:r>
              <a:t>The conveyor belt.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Shape 75"/>
          <p:cNvSpPr>
            <a:spLocks noGrp="1" noRot="1" noChangeAspect="1"/>
          </p:cNvSpPr>
          <p:nvPr>
            <p:ph type="sldImg"/>
          </p:nvPr>
        </p:nvSpPr>
        <p:spPr>
          <a:prstGeom prst="rect">
            <a:avLst/>
          </a:prstGeom>
        </p:spPr>
        <p:txBody>
          <a:bodyPr/>
          <a:lstStyle/>
          <a:p>
            <a:endParaRPr/>
          </a:p>
        </p:txBody>
      </p:sp>
      <p:sp>
        <p:nvSpPr>
          <p:cNvPr id="76" name="Shape 76"/>
          <p:cNvSpPr>
            <a:spLocks noGrp="1"/>
          </p:cNvSpPr>
          <p:nvPr>
            <p:ph type="body" sz="quarter" idx="1"/>
          </p:nvPr>
        </p:nvSpPr>
        <p:spPr>
          <a:prstGeom prst="rect">
            <a:avLst/>
          </a:prstGeom>
        </p:spPr>
        <p:txBody>
          <a:bodyPr/>
          <a:lstStyle/>
          <a:p>
            <a:pPr defTabSz="457200">
              <a:defRPr sz="1400">
                <a:latin typeface="Helvetica"/>
                <a:ea typeface="Helvetica"/>
                <a:cs typeface="Helvetica"/>
                <a:sym typeface="Helvetica"/>
              </a:defRPr>
            </a:pPr>
            <a:r>
              <a:t>Lateen sail, allows tacking into the wind.  Came from Arabia through the Eastern Mediterranean (hence Lateen, for Latin).  </a:t>
            </a:r>
          </a:p>
          <a:p>
            <a:pPr defTabSz="457200">
              <a:defRPr sz="1400">
                <a:latin typeface="Helvetica"/>
                <a:ea typeface="Helvetica"/>
                <a:cs typeface="Helvetica"/>
                <a:sym typeface="Helvetica"/>
              </a:defRPr>
            </a:pPr>
            <a:r>
              <a:t>The time of first use in Europe is disputed, but certainly movable sails were on Spanish caravelles such as Columbus’ and other ships during the Age of Exploration.  Similar sails were used in Polynesia.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Shape 83"/>
          <p:cNvSpPr>
            <a:spLocks noGrp="1" noRot="1" noChangeAspect="1"/>
          </p:cNvSpPr>
          <p:nvPr>
            <p:ph type="sldImg"/>
          </p:nvPr>
        </p:nvSpPr>
        <p:spPr>
          <a:prstGeom prst="rect">
            <a:avLst/>
          </a:prstGeom>
        </p:spPr>
        <p:txBody>
          <a:bodyPr/>
          <a:lstStyle/>
          <a:p>
            <a:endParaRPr/>
          </a:p>
        </p:txBody>
      </p:sp>
      <p:sp>
        <p:nvSpPr>
          <p:cNvPr id="84" name="Shape 84"/>
          <p:cNvSpPr>
            <a:spLocks noGrp="1"/>
          </p:cNvSpPr>
          <p:nvPr>
            <p:ph type="body" sz="quarter" idx="1"/>
          </p:nvPr>
        </p:nvSpPr>
        <p:spPr>
          <a:prstGeom prst="rect">
            <a:avLst/>
          </a:prstGeom>
        </p:spPr>
        <p:txBody>
          <a:bodyPr/>
          <a:lstStyle>
            <a:lvl1pPr defTabSz="457200">
              <a:defRPr sz="1400">
                <a:latin typeface="Helvetica"/>
                <a:ea typeface="Helvetica"/>
                <a:cs typeface="Helvetica"/>
                <a:sym typeface="Helvetica"/>
              </a:defRPr>
            </a:lvl1pPr>
          </a:lstStyle>
          <a:p>
            <a:r>
              <a:t>USS Constitution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Shape 87"/>
          <p:cNvSpPr>
            <a:spLocks noGrp="1" noRot="1" noChangeAspect="1"/>
          </p:cNvSpPr>
          <p:nvPr>
            <p:ph type="sldImg"/>
          </p:nvPr>
        </p:nvSpPr>
        <p:spPr>
          <a:prstGeom prst="rect">
            <a:avLst/>
          </a:prstGeom>
        </p:spPr>
        <p:txBody>
          <a:bodyPr/>
          <a:lstStyle/>
          <a:p>
            <a:endParaRPr/>
          </a:p>
        </p:txBody>
      </p:sp>
      <p:sp>
        <p:nvSpPr>
          <p:cNvPr id="88" name="Shape 88"/>
          <p:cNvSpPr>
            <a:spLocks noGrp="1"/>
          </p:cNvSpPr>
          <p:nvPr>
            <p:ph type="body" sz="quarter" idx="1"/>
          </p:nvPr>
        </p:nvSpPr>
        <p:spPr>
          <a:prstGeom prst="rect">
            <a:avLst/>
          </a:prstGeom>
        </p:spPr>
        <p:txBody>
          <a:bodyPr/>
          <a:lstStyle>
            <a:lvl1pPr defTabSz="457200">
              <a:defRPr sz="1200">
                <a:latin typeface="Helvetica"/>
                <a:ea typeface="Helvetica"/>
                <a:cs typeface="Helvetica"/>
                <a:sym typeface="Helvetica"/>
              </a:defRPr>
            </a:lvl1pPr>
          </a:lstStyle>
          <a:p>
            <a:r>
              <a:t>Baltimore Clipper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Shape 133"/>
          <p:cNvSpPr>
            <a:spLocks noGrp="1" noRot="1" noChangeAspect="1"/>
          </p:cNvSpPr>
          <p:nvPr>
            <p:ph type="sldImg"/>
          </p:nvPr>
        </p:nvSpPr>
        <p:spPr>
          <a:prstGeom prst="rect">
            <a:avLst/>
          </a:prstGeom>
        </p:spPr>
        <p:txBody>
          <a:bodyPr/>
          <a:lstStyle/>
          <a:p>
            <a:endParaRPr/>
          </a:p>
        </p:txBody>
      </p:sp>
      <p:sp>
        <p:nvSpPr>
          <p:cNvPr id="134" name="Shape 134"/>
          <p:cNvSpPr>
            <a:spLocks noGrp="1"/>
          </p:cNvSpPr>
          <p:nvPr>
            <p:ph type="body" sz="quarter" idx="1"/>
          </p:nvPr>
        </p:nvSpPr>
        <p:spPr>
          <a:prstGeom prst="rect">
            <a:avLst/>
          </a:prstGeom>
        </p:spPr>
        <p:txBody>
          <a:bodyPr/>
          <a:lstStyle>
            <a:lvl1pPr defTabSz="457200">
              <a:defRPr sz="1400">
                <a:latin typeface="Helvetica"/>
                <a:ea typeface="Helvetica"/>
                <a:cs typeface="Helvetica"/>
                <a:sym typeface="Helvetica"/>
              </a:defRPr>
            </a:lvl1pPr>
          </a:lstStyle>
          <a:p>
            <a:r>
              <a:t>Icelandic spar is polarized - shows the direction of the sun even on cloudy days.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Shape 161"/>
          <p:cNvSpPr>
            <a:spLocks noGrp="1" noRot="1" noChangeAspect="1"/>
          </p:cNvSpPr>
          <p:nvPr>
            <p:ph type="sldImg"/>
          </p:nvPr>
        </p:nvSpPr>
        <p:spPr>
          <a:prstGeom prst="rect">
            <a:avLst/>
          </a:prstGeom>
        </p:spPr>
        <p:txBody>
          <a:bodyPr/>
          <a:lstStyle/>
          <a:p>
            <a:endParaRPr/>
          </a:p>
        </p:txBody>
      </p:sp>
      <p:sp>
        <p:nvSpPr>
          <p:cNvPr id="162" name="Shape 162"/>
          <p:cNvSpPr>
            <a:spLocks noGrp="1"/>
          </p:cNvSpPr>
          <p:nvPr>
            <p:ph type="body" sz="quarter" idx="1"/>
          </p:nvPr>
        </p:nvSpPr>
        <p:spPr>
          <a:prstGeom prst="rect">
            <a:avLst/>
          </a:prstGeom>
        </p:spPr>
        <p:txBody>
          <a:bodyPr/>
          <a:lstStyle/>
          <a:p>
            <a:pPr defTabSz="457200">
              <a:defRPr sz="1400">
                <a:latin typeface="Helvetica"/>
                <a:ea typeface="Helvetica"/>
                <a:cs typeface="Helvetica"/>
                <a:sym typeface="Helvetica"/>
              </a:defRPr>
            </a:pPr>
            <a:r>
              <a:t>Also had watertight chambers below.  If the Titanic had them, the headline might have been “</a:t>
            </a:r>
            <a:r>
              <a:rPr b="1"/>
              <a:t>Titanic hit by Iceberg Limps into Port</a:t>
            </a:r>
            <a:r>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Ocean">
    <p:spTree>
      <p:nvGrpSpPr>
        <p:cNvPr id="1" name=""/>
        <p:cNvGrpSpPr/>
        <p:nvPr/>
      </p:nvGrpSpPr>
      <p:grpSpPr>
        <a:xfrm>
          <a:off x="0" y="0"/>
          <a:ext cx="0" cy="0"/>
          <a:chOff x="0" y="0"/>
          <a:chExt cx="0" cy="0"/>
        </a:xfrm>
      </p:grpSpPr>
      <p:sp>
        <p:nvSpPr>
          <p:cNvPr id="11" name="Shape 11"/>
          <p:cNvSpPr>
            <a:spLocks noGrp="1"/>
          </p:cNvSpPr>
          <p:nvPr>
            <p:ph type="title"/>
          </p:nvPr>
        </p:nvSpPr>
        <p:spPr>
          <a:prstGeom prst="rect">
            <a:avLst/>
          </a:prstGeom>
        </p:spPr>
        <p:txBody>
          <a:bodyPr/>
          <a:lstStyle/>
          <a:p>
            <a:r>
              <a:t>Title Text</a:t>
            </a:r>
          </a:p>
        </p:txBody>
      </p:sp>
      <p:sp>
        <p:nvSpPr>
          <p:cNvPr id="12" name="Shape 12"/>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 name="Shape 1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1_Ocean">
    <p:spTree>
      <p:nvGrpSpPr>
        <p:cNvPr id="1" name=""/>
        <p:cNvGrpSpPr/>
        <p:nvPr/>
      </p:nvGrpSpPr>
      <p:grpSpPr>
        <a:xfrm>
          <a:off x="0" y="0"/>
          <a:ext cx="0" cy="0"/>
          <a:chOff x="0" y="0"/>
          <a:chExt cx="0" cy="0"/>
        </a:xfrm>
      </p:grpSpPr>
      <p:sp>
        <p:nvSpPr>
          <p:cNvPr id="20" name="Shape 20"/>
          <p:cNvSpPr/>
          <p:nvPr/>
        </p:nvSpPr>
        <p:spPr>
          <a:xfrm>
            <a:off x="285750" y="2803525"/>
            <a:ext cx="0" cy="3035300"/>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68"/>
                </a:lnTo>
                <a:lnTo>
                  <a:pt x="0" y="68"/>
                </a:lnTo>
                <a:lnTo>
                  <a:pt x="0" y="678"/>
                </a:lnTo>
                <a:lnTo>
                  <a:pt x="0" y="21600"/>
                </a:lnTo>
                <a:lnTo>
                  <a:pt x="0" y="21600"/>
                </a:lnTo>
                <a:lnTo>
                  <a:pt x="0" y="0"/>
                </a:lnTo>
                <a:lnTo>
                  <a:pt x="0" y="0"/>
                </a:lnTo>
                <a:close/>
              </a:path>
            </a:pathLst>
          </a:custGeom>
          <a:solidFill>
            <a:srgbClr val="7BC233"/>
          </a:solidFill>
        </p:spPr>
        <p:txBody>
          <a:bodyPr lIns="50800" tIns="50800" rIns="50800" bIns="50800" anchor="ctr"/>
          <a:lstStyle/>
          <a:p>
            <a:endParaRPr/>
          </a:p>
        </p:txBody>
      </p:sp>
      <p:sp>
        <p:nvSpPr>
          <p:cNvPr id="21" name="Shape 21"/>
          <p:cNvSpPr>
            <a:spLocks noGrp="1"/>
          </p:cNvSpPr>
          <p:nvPr>
            <p:ph type="title"/>
          </p:nvPr>
        </p:nvSpPr>
        <p:spPr>
          <a:prstGeom prst="rect">
            <a:avLst/>
          </a:prstGeom>
        </p:spPr>
        <p:txBody>
          <a:bodyPr/>
          <a:lstStyle/>
          <a:p>
            <a:r>
              <a:t>Title Text</a:t>
            </a:r>
          </a:p>
        </p:txBody>
      </p:sp>
      <p:sp>
        <p:nvSpPr>
          <p:cNvPr id="22" name="Shape 22"/>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4"/>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63500"/>
            <a:ext cx="8229600" cy="1841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r>
              <a:t>Title Text</a:t>
            </a:r>
          </a:p>
        </p:txBody>
      </p:sp>
      <p:sp>
        <p:nvSpPr>
          <p:cNvPr id="3" name="Shape 3"/>
          <p:cNvSpPr>
            <a:spLocks noGrp="1"/>
          </p:cNvSpPr>
          <p:nvPr>
            <p:ph type="body" idx="1"/>
          </p:nvPr>
        </p:nvSpPr>
        <p:spPr>
          <a:xfrm>
            <a:off x="457200" y="1905000"/>
            <a:ext cx="8229600" cy="4953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lstStyle>
            <a:lvl2pPr marL="783590" indent="-285750">
              <a:spcBef>
                <a:spcPts val="600"/>
              </a:spcBef>
              <a:buClr>
                <a:srgbClr val="FFFFFF"/>
              </a:buClr>
              <a:buSzPct val="100000"/>
              <a:buChar char="–"/>
              <a:defRPr sz="2800"/>
            </a:lvl2pPr>
            <a:lvl3pPr marL="1183639" indent="-228600">
              <a:spcBef>
                <a:spcPts val="500"/>
              </a:spcBef>
              <a:defRPr sz="2400"/>
            </a:lvl3pPr>
            <a:lvl4pPr marL="1640839" indent="-228600">
              <a:spcBef>
                <a:spcPts val="400"/>
              </a:spcBef>
              <a:buClr>
                <a:srgbClr val="FFFFFF"/>
              </a:buClr>
              <a:buSzPct val="100000"/>
              <a:buChar char="–"/>
              <a:defRPr sz="2000"/>
            </a:lvl4pPr>
            <a:lvl5pPr marL="2098039" indent="-228600">
              <a:spcBef>
                <a:spcPts val="400"/>
              </a:spcBef>
              <a:buSzPct val="80000"/>
              <a:buFont typeface="Wingdings"/>
              <a:buChar char=""/>
              <a:defRPr sz="2000"/>
            </a:lvl5p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7463966" y="6422491"/>
            <a:ext cx="312068" cy="298985"/>
          </a:xfrm>
          <a:prstGeom prst="rect">
            <a:avLst/>
          </a:prstGeom>
          <a:ln w="12700">
            <a:miter lim="400000"/>
          </a:ln>
        </p:spPr>
        <p:txBody>
          <a:bodyPr wrap="none" lIns="50800" tIns="50800" rIns="50800" bIns="50800" anchor="b">
            <a:spAutoFit/>
          </a:bodyPr>
          <a:lstStyle>
            <a:lvl1pPr marL="0" marR="0" algn="ctr" defTabSz="584200">
              <a:defRPr sz="1400">
                <a:effectLst>
                  <a:outerShdw blurRad="12700" dist="25400" dir="2700000" rotWithShape="0">
                    <a:srgbClr val="000000"/>
                  </a:outerShdw>
                </a:effectLst>
                <a:latin typeface="Arial"/>
                <a:ea typeface="Arial"/>
                <a:cs typeface="Arial"/>
                <a:sym typeface="Arial"/>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Lst>
  <p:transition xmlns:p14="http://schemas.microsoft.com/office/powerpoint/2010/main" spd="med"/>
  <p:txStyles>
    <p:titleStyle>
      <a:lvl1pPr marL="40639" marR="40639" indent="0" algn="l" defTabSz="9144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
            <a:solidFill>
              <a:srgbClr val="FFFFFF"/>
            </a:solidFill>
          </a:uFill>
          <a:latin typeface="+mn-lt"/>
          <a:ea typeface="+mn-ea"/>
          <a:cs typeface="+mn-cs"/>
          <a:sym typeface="Tahoma"/>
        </a:defRPr>
      </a:lvl1pPr>
      <a:lvl2pPr marL="40639" marR="40639" indent="228600" algn="l" defTabSz="9144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
            <a:solidFill>
              <a:srgbClr val="FFFFFF"/>
            </a:solidFill>
          </a:uFill>
          <a:latin typeface="+mn-lt"/>
          <a:ea typeface="+mn-ea"/>
          <a:cs typeface="+mn-cs"/>
          <a:sym typeface="Tahoma"/>
        </a:defRPr>
      </a:lvl2pPr>
      <a:lvl3pPr marL="40639" marR="40639" indent="457200" algn="l" defTabSz="9144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
            <a:solidFill>
              <a:srgbClr val="FFFFFF"/>
            </a:solidFill>
          </a:uFill>
          <a:latin typeface="+mn-lt"/>
          <a:ea typeface="+mn-ea"/>
          <a:cs typeface="+mn-cs"/>
          <a:sym typeface="Tahoma"/>
        </a:defRPr>
      </a:lvl3pPr>
      <a:lvl4pPr marL="40639" marR="40639" indent="685800" algn="l" defTabSz="9144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
            <a:solidFill>
              <a:srgbClr val="FFFFFF"/>
            </a:solidFill>
          </a:uFill>
          <a:latin typeface="+mn-lt"/>
          <a:ea typeface="+mn-ea"/>
          <a:cs typeface="+mn-cs"/>
          <a:sym typeface="Tahoma"/>
        </a:defRPr>
      </a:lvl4pPr>
      <a:lvl5pPr marL="40639" marR="40639" indent="914400" algn="l" defTabSz="9144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
            <a:solidFill>
              <a:srgbClr val="FFFFFF"/>
            </a:solidFill>
          </a:uFill>
          <a:latin typeface="+mn-lt"/>
          <a:ea typeface="+mn-ea"/>
          <a:cs typeface="+mn-cs"/>
          <a:sym typeface="Tahoma"/>
        </a:defRPr>
      </a:lvl5pPr>
      <a:lvl6pPr marL="40639" marR="40639" indent="1143000" algn="l" defTabSz="9144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
            <a:solidFill>
              <a:srgbClr val="FFFFFF"/>
            </a:solidFill>
          </a:uFill>
          <a:latin typeface="+mn-lt"/>
          <a:ea typeface="+mn-ea"/>
          <a:cs typeface="+mn-cs"/>
          <a:sym typeface="Tahoma"/>
        </a:defRPr>
      </a:lvl6pPr>
      <a:lvl7pPr marL="40639" marR="40639" indent="1371600" algn="l" defTabSz="9144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
            <a:solidFill>
              <a:srgbClr val="FFFFFF"/>
            </a:solidFill>
          </a:uFill>
          <a:latin typeface="+mn-lt"/>
          <a:ea typeface="+mn-ea"/>
          <a:cs typeface="+mn-cs"/>
          <a:sym typeface="Tahoma"/>
        </a:defRPr>
      </a:lvl7pPr>
      <a:lvl8pPr marL="40639" marR="40639" indent="1600200" algn="l" defTabSz="9144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
            <a:solidFill>
              <a:srgbClr val="FFFFFF"/>
            </a:solidFill>
          </a:uFill>
          <a:latin typeface="+mn-lt"/>
          <a:ea typeface="+mn-ea"/>
          <a:cs typeface="+mn-cs"/>
          <a:sym typeface="Tahoma"/>
        </a:defRPr>
      </a:lvl8pPr>
      <a:lvl9pPr marL="40639" marR="40639" indent="1828800" algn="l" defTabSz="9144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
            <a:solidFill>
              <a:srgbClr val="FFFFFF"/>
            </a:solidFill>
          </a:uFill>
          <a:latin typeface="+mn-lt"/>
          <a:ea typeface="+mn-ea"/>
          <a:cs typeface="+mn-cs"/>
          <a:sym typeface="Tahoma"/>
        </a:defRPr>
      </a:lvl9pPr>
    </p:titleStyle>
    <p:bodyStyle>
      <a:lvl1pPr marL="383540" marR="40639" indent="-342900" algn="l" defTabSz="914400" rtl="0" latinLnBrk="0">
        <a:lnSpc>
          <a:spcPct val="100000"/>
        </a:lnSpc>
        <a:spcBef>
          <a:spcPts val="700"/>
        </a:spcBef>
        <a:spcAft>
          <a:spcPts val="0"/>
        </a:spcAft>
        <a:buClr>
          <a:srgbClr val="FFD300"/>
        </a:buClr>
        <a:buSzPct val="120000"/>
        <a:buFont typeface="Tahoma"/>
        <a:buChar char="•"/>
        <a:tabLst/>
        <a:defRPr sz="3200" b="0" i="0" u="none" strike="noStrike" cap="none" spc="0" baseline="0">
          <a:ln>
            <a:noFill/>
          </a:ln>
          <a:solidFill>
            <a:srgbClr val="FFFFFF"/>
          </a:solidFill>
          <a:uFill>
            <a:solidFill>
              <a:srgbClr val="FFFFFF"/>
            </a:solidFill>
          </a:uFill>
          <a:latin typeface="+mn-lt"/>
          <a:ea typeface="+mn-ea"/>
          <a:cs typeface="+mn-cs"/>
          <a:sym typeface="Tahoma"/>
        </a:defRPr>
      </a:lvl1pPr>
      <a:lvl2pPr marL="824411" marR="40639" indent="-326571" algn="l" defTabSz="914400" rtl="0" latinLnBrk="0">
        <a:lnSpc>
          <a:spcPct val="100000"/>
        </a:lnSpc>
        <a:spcBef>
          <a:spcPts val="700"/>
        </a:spcBef>
        <a:spcAft>
          <a:spcPts val="0"/>
        </a:spcAft>
        <a:buClr>
          <a:srgbClr val="FFD300"/>
        </a:buClr>
        <a:buSzPct val="120000"/>
        <a:buFont typeface="Tahoma"/>
        <a:buChar char="•"/>
        <a:tabLst/>
        <a:defRPr sz="3200" b="0" i="0" u="none" strike="noStrike" cap="none" spc="0" baseline="0">
          <a:ln>
            <a:noFill/>
          </a:ln>
          <a:solidFill>
            <a:srgbClr val="FFFFFF"/>
          </a:solidFill>
          <a:uFill>
            <a:solidFill>
              <a:srgbClr val="FFFFFF"/>
            </a:solidFill>
          </a:uFill>
          <a:latin typeface="+mn-lt"/>
          <a:ea typeface="+mn-ea"/>
          <a:cs typeface="+mn-cs"/>
          <a:sym typeface="Tahoma"/>
        </a:defRPr>
      </a:lvl2pPr>
      <a:lvl3pPr marL="1259839" marR="40639" indent="-304800" algn="l" defTabSz="914400" rtl="0" latinLnBrk="0">
        <a:lnSpc>
          <a:spcPct val="100000"/>
        </a:lnSpc>
        <a:spcBef>
          <a:spcPts val="700"/>
        </a:spcBef>
        <a:spcAft>
          <a:spcPts val="0"/>
        </a:spcAft>
        <a:buClr>
          <a:srgbClr val="FFD300"/>
        </a:buClr>
        <a:buSzPct val="120000"/>
        <a:buFont typeface="Tahoma"/>
        <a:buChar char="•"/>
        <a:tabLst/>
        <a:defRPr sz="3200" b="0" i="0" u="none" strike="noStrike" cap="none" spc="0" baseline="0">
          <a:ln>
            <a:noFill/>
          </a:ln>
          <a:solidFill>
            <a:srgbClr val="FFFFFF"/>
          </a:solidFill>
          <a:uFill>
            <a:solidFill>
              <a:srgbClr val="FFFFFF"/>
            </a:solidFill>
          </a:uFill>
          <a:latin typeface="+mn-lt"/>
          <a:ea typeface="+mn-ea"/>
          <a:cs typeface="+mn-cs"/>
          <a:sym typeface="Tahoma"/>
        </a:defRPr>
      </a:lvl3pPr>
      <a:lvl4pPr marL="1778000" marR="40639" indent="-365760" algn="l" defTabSz="914400" rtl="0" latinLnBrk="0">
        <a:lnSpc>
          <a:spcPct val="100000"/>
        </a:lnSpc>
        <a:spcBef>
          <a:spcPts val="700"/>
        </a:spcBef>
        <a:spcAft>
          <a:spcPts val="0"/>
        </a:spcAft>
        <a:buClr>
          <a:srgbClr val="FFD300"/>
        </a:buClr>
        <a:buSzPct val="120000"/>
        <a:buFont typeface="Tahoma"/>
        <a:buChar char="•"/>
        <a:tabLst/>
        <a:defRPr sz="3200" b="0" i="0" u="none" strike="noStrike" cap="none" spc="0" baseline="0">
          <a:ln>
            <a:noFill/>
          </a:ln>
          <a:solidFill>
            <a:srgbClr val="FFFFFF"/>
          </a:solidFill>
          <a:uFill>
            <a:solidFill>
              <a:srgbClr val="FFFFFF"/>
            </a:solidFill>
          </a:uFill>
          <a:latin typeface="+mn-lt"/>
          <a:ea typeface="+mn-ea"/>
          <a:cs typeface="+mn-cs"/>
          <a:sym typeface="Tahoma"/>
        </a:defRPr>
      </a:lvl4pPr>
      <a:lvl5pPr marL="2235200" marR="40639" indent="-365760" algn="l" defTabSz="914400" rtl="0" latinLnBrk="0">
        <a:lnSpc>
          <a:spcPct val="100000"/>
        </a:lnSpc>
        <a:spcBef>
          <a:spcPts val="700"/>
        </a:spcBef>
        <a:spcAft>
          <a:spcPts val="0"/>
        </a:spcAft>
        <a:buClr>
          <a:srgbClr val="FFD300"/>
        </a:buClr>
        <a:buSzPct val="120000"/>
        <a:buFont typeface="Tahoma"/>
        <a:buChar char="•"/>
        <a:tabLst/>
        <a:defRPr sz="3200" b="0" i="0" u="none" strike="noStrike" cap="none" spc="0" baseline="0">
          <a:ln>
            <a:noFill/>
          </a:ln>
          <a:solidFill>
            <a:srgbClr val="FFFFFF"/>
          </a:solidFill>
          <a:uFill>
            <a:solidFill>
              <a:srgbClr val="FFFFFF"/>
            </a:solidFill>
          </a:uFill>
          <a:latin typeface="+mn-lt"/>
          <a:ea typeface="+mn-ea"/>
          <a:cs typeface="+mn-cs"/>
          <a:sym typeface="Tahoma"/>
        </a:defRPr>
      </a:lvl5pPr>
      <a:lvl6pPr marL="2235200" marR="40639" indent="-365760" algn="l" defTabSz="914400" rtl="0" latinLnBrk="0">
        <a:lnSpc>
          <a:spcPct val="100000"/>
        </a:lnSpc>
        <a:spcBef>
          <a:spcPts val="700"/>
        </a:spcBef>
        <a:spcAft>
          <a:spcPts val="0"/>
        </a:spcAft>
        <a:buClr>
          <a:srgbClr val="FFD300"/>
        </a:buClr>
        <a:buSzPct val="120000"/>
        <a:buFont typeface="Tahoma"/>
        <a:buChar char="•"/>
        <a:tabLst/>
        <a:defRPr sz="3200" b="0" i="0" u="none" strike="noStrike" cap="none" spc="0" baseline="0">
          <a:ln>
            <a:noFill/>
          </a:ln>
          <a:solidFill>
            <a:srgbClr val="FFFFFF"/>
          </a:solidFill>
          <a:uFill>
            <a:solidFill>
              <a:srgbClr val="FFFFFF"/>
            </a:solidFill>
          </a:uFill>
          <a:latin typeface="+mn-lt"/>
          <a:ea typeface="+mn-ea"/>
          <a:cs typeface="+mn-cs"/>
          <a:sym typeface="Tahoma"/>
        </a:defRPr>
      </a:lvl6pPr>
      <a:lvl7pPr marL="2235200" marR="40639" indent="-365760" algn="l" defTabSz="914400" rtl="0" latinLnBrk="0">
        <a:lnSpc>
          <a:spcPct val="100000"/>
        </a:lnSpc>
        <a:spcBef>
          <a:spcPts val="700"/>
        </a:spcBef>
        <a:spcAft>
          <a:spcPts val="0"/>
        </a:spcAft>
        <a:buClr>
          <a:srgbClr val="FFD300"/>
        </a:buClr>
        <a:buSzPct val="120000"/>
        <a:buFont typeface="Tahoma"/>
        <a:buChar char="•"/>
        <a:tabLst/>
        <a:defRPr sz="3200" b="0" i="0" u="none" strike="noStrike" cap="none" spc="0" baseline="0">
          <a:ln>
            <a:noFill/>
          </a:ln>
          <a:solidFill>
            <a:srgbClr val="FFFFFF"/>
          </a:solidFill>
          <a:uFill>
            <a:solidFill>
              <a:srgbClr val="FFFFFF"/>
            </a:solidFill>
          </a:uFill>
          <a:latin typeface="+mn-lt"/>
          <a:ea typeface="+mn-ea"/>
          <a:cs typeface="+mn-cs"/>
          <a:sym typeface="Tahoma"/>
        </a:defRPr>
      </a:lvl7pPr>
      <a:lvl8pPr marL="2235200" marR="40639" indent="-365760" algn="l" defTabSz="914400" rtl="0" latinLnBrk="0">
        <a:lnSpc>
          <a:spcPct val="100000"/>
        </a:lnSpc>
        <a:spcBef>
          <a:spcPts val="700"/>
        </a:spcBef>
        <a:spcAft>
          <a:spcPts val="0"/>
        </a:spcAft>
        <a:buClr>
          <a:srgbClr val="FFD300"/>
        </a:buClr>
        <a:buSzPct val="120000"/>
        <a:buFont typeface="Tahoma"/>
        <a:buChar char="•"/>
        <a:tabLst/>
        <a:defRPr sz="3200" b="0" i="0" u="none" strike="noStrike" cap="none" spc="0" baseline="0">
          <a:ln>
            <a:noFill/>
          </a:ln>
          <a:solidFill>
            <a:srgbClr val="FFFFFF"/>
          </a:solidFill>
          <a:uFill>
            <a:solidFill>
              <a:srgbClr val="FFFFFF"/>
            </a:solidFill>
          </a:uFill>
          <a:latin typeface="+mn-lt"/>
          <a:ea typeface="+mn-ea"/>
          <a:cs typeface="+mn-cs"/>
          <a:sym typeface="Tahoma"/>
        </a:defRPr>
      </a:lvl8pPr>
      <a:lvl9pPr marL="2235200" marR="40639" indent="-365760" algn="l" defTabSz="914400" rtl="0" latinLnBrk="0">
        <a:lnSpc>
          <a:spcPct val="100000"/>
        </a:lnSpc>
        <a:spcBef>
          <a:spcPts val="700"/>
        </a:spcBef>
        <a:spcAft>
          <a:spcPts val="0"/>
        </a:spcAft>
        <a:buClr>
          <a:srgbClr val="FFD300"/>
        </a:buClr>
        <a:buSzPct val="120000"/>
        <a:buFont typeface="Tahoma"/>
        <a:buChar char="•"/>
        <a:tabLst/>
        <a:defRPr sz="3200" b="0" i="0" u="none" strike="noStrike" cap="none" spc="0" baseline="0">
          <a:ln>
            <a:noFill/>
          </a:ln>
          <a:solidFill>
            <a:srgbClr val="FFFFFF"/>
          </a:solidFill>
          <a:uFill>
            <a:solidFill>
              <a:srgbClr val="FFFFFF"/>
            </a:solidFill>
          </a:uFill>
          <a:latin typeface="+mn-lt"/>
          <a:ea typeface="+mn-ea"/>
          <a:cs typeface="+mn-cs"/>
          <a:sym typeface="Tahoma"/>
        </a:defRPr>
      </a:lvl9pPr>
    </p:bodyStyle>
    <p:otherStyle>
      <a:lvl1pPr marL="0" marR="0" indent="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1pPr>
      <a:lvl2pPr marL="0" marR="0" indent="22860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2pPr>
      <a:lvl3pPr marL="0" marR="0" indent="45720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3pPr>
      <a:lvl4pPr marL="0" marR="0" indent="68580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4pPr>
      <a:lvl5pPr marL="0" marR="0" indent="91440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5pPr>
      <a:lvl6pPr marL="0" marR="0" indent="114300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6pPr>
      <a:lvl7pPr marL="0" marR="0" indent="137160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7pPr>
      <a:lvl8pPr marL="0" marR="0" indent="160020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8pPr>
      <a:lvl9pPr marL="0" marR="0" indent="1828800" algn="ct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0.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6.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7.jpe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32.png"/><Relationship Id="rId1" Type="http://schemas.openxmlformats.org/officeDocument/2006/relationships/slideLayout" Target="../slideLayouts/slideLayout1.xml"/><Relationship Id="rId2" Type="http://schemas.openxmlformats.org/officeDocument/2006/relationships/image" Target="../media/image2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6.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8.png"/><Relationship Id="rId3" Type="http://schemas.openxmlformats.org/officeDocument/2006/relationships/image" Target="../media/image3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hape 32"/>
          <p:cNvSpPr>
            <a:spLocks noGrp="1"/>
          </p:cNvSpPr>
          <p:nvPr>
            <p:ph type="title"/>
          </p:nvPr>
        </p:nvSpPr>
        <p:spPr>
          <a:xfrm>
            <a:off x="381000" y="0"/>
            <a:ext cx="8305800" cy="1968500"/>
          </a:xfrm>
          <a:prstGeom prst="rect">
            <a:avLst/>
          </a:prstGeom>
        </p:spPr>
        <p:txBody>
          <a:bodyPr/>
          <a:lstStyle>
            <a:lvl1pPr algn="ctr">
              <a:defRPr>
                <a:effectLst>
                  <a:outerShdw blurRad="12700" dist="25400" dir="2700000" rotWithShape="0">
                    <a:srgbClr val="000000"/>
                  </a:outerShdw>
                </a:effectLst>
              </a:defRPr>
            </a:lvl1pPr>
          </a:lstStyle>
          <a:p>
            <a:r>
              <a:t>Ocean Voyages before Steam</a:t>
            </a:r>
          </a:p>
        </p:txBody>
      </p:sp>
      <p:sp>
        <p:nvSpPr>
          <p:cNvPr id="33" name="Shape 33"/>
          <p:cNvSpPr>
            <a:spLocks noGrp="1"/>
          </p:cNvSpPr>
          <p:nvPr>
            <p:ph type="body" sz="half" idx="1"/>
          </p:nvPr>
        </p:nvSpPr>
        <p:spPr>
          <a:xfrm>
            <a:off x="1219200" y="2597150"/>
            <a:ext cx="6400800" cy="3308350"/>
          </a:xfrm>
          <a:prstGeom prst="rect">
            <a:avLst/>
          </a:prstGeom>
        </p:spPr>
        <p:txBody>
          <a:bodyPr/>
          <a:lstStyle>
            <a:lvl1pPr marL="40639" indent="0" algn="ctr">
              <a:buSzTx/>
              <a:buNone/>
              <a:defRPr>
                <a:effectLst>
                  <a:outerShdw blurRad="12700" dist="25400" dir="2700000" rotWithShape="0">
                    <a:srgbClr val="000000"/>
                  </a:outerShdw>
                </a:effectLst>
              </a:defRPr>
            </a:lvl1pPr>
          </a:lstStyle>
          <a:p>
            <a:r>
              <a:t>Ronald J. Leach</a:t>
            </a:r>
          </a:p>
        </p:txBody>
      </p:sp>
    </p:spTree>
  </p:cSld>
  <p:clrMapOvr>
    <a:masterClrMapping/>
  </p:clrMapOvr>
  <p:transition xmlns:p14="http://schemas.microsoft.com/office/powerpoint/2010/mai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image.jpg"/>
          <p:cNvPicPr>
            <a:picLocks/>
          </p:cNvPicPr>
          <p:nvPr/>
        </p:nvPicPr>
        <p:blipFill>
          <a:blip r:embed="rId2">
            <a:extLst/>
          </a:blip>
          <a:stretch>
            <a:fillRect/>
          </a:stretch>
        </p:blipFill>
        <p:spPr>
          <a:xfrm>
            <a:off x="12700" y="1587"/>
            <a:ext cx="9118601" cy="6146801"/>
          </a:xfrm>
          <a:prstGeom prst="rect">
            <a:avLst/>
          </a:prstGeom>
          <a:ln w="12700">
            <a:miter lim="400000"/>
          </a:ln>
        </p:spPr>
      </p:pic>
    </p:spTree>
  </p:cSld>
  <p:clrMapOvr>
    <a:masterClrMapping/>
  </p:clrMapOvr>
  <p:transition xmlns:p14="http://schemas.microsoft.com/office/powerpoint/2010/mai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hape 67"/>
          <p:cNvSpPr>
            <a:spLocks noGrp="1"/>
          </p:cNvSpPr>
          <p:nvPr>
            <p:ph type="title"/>
          </p:nvPr>
        </p:nvSpPr>
        <p:spPr>
          <a:prstGeom prst="rect">
            <a:avLst/>
          </a:prstGeom>
        </p:spPr>
        <p:txBody>
          <a:bodyPr/>
          <a:lstStyle>
            <a:lvl1pPr>
              <a:defRPr sz="4000"/>
            </a:lvl1pPr>
          </a:lstStyle>
          <a:p>
            <a:r>
              <a:t>How to propel a simple watercraft</a:t>
            </a:r>
          </a:p>
        </p:txBody>
      </p:sp>
      <p:sp>
        <p:nvSpPr>
          <p:cNvPr id="68" name="Shape 68"/>
          <p:cNvSpPr>
            <a:spLocks noGrp="1"/>
          </p:cNvSpPr>
          <p:nvPr>
            <p:ph type="body" idx="1"/>
          </p:nvPr>
        </p:nvSpPr>
        <p:spPr>
          <a:prstGeom prst="rect">
            <a:avLst/>
          </a:prstGeom>
        </p:spPr>
        <p:txBody>
          <a:bodyPr/>
          <a:lstStyle/>
          <a:p>
            <a:r>
              <a:t>Current (raft)</a:t>
            </a:r>
          </a:p>
          <a:p>
            <a:r>
              <a:t>Poles (in shallows, on rivers)</a:t>
            </a:r>
          </a:p>
          <a:p>
            <a:r>
              <a:t>Oars</a:t>
            </a:r>
          </a:p>
          <a:p>
            <a:r>
              <a:t>Sails</a:t>
            </a:r>
          </a:p>
        </p:txBody>
      </p:sp>
    </p:spTree>
  </p:cSld>
  <p:clrMapOvr>
    <a:masterClrMapping/>
  </p:clrMapOvr>
  <p:transition xmlns:p14="http://schemas.microsoft.com/office/powerpoint/2010/mai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Shape 70"/>
          <p:cNvSpPr>
            <a:spLocks noGrp="1"/>
          </p:cNvSpPr>
          <p:nvPr>
            <p:ph type="title"/>
          </p:nvPr>
        </p:nvSpPr>
        <p:spPr>
          <a:prstGeom prst="rect">
            <a:avLst/>
          </a:prstGeom>
        </p:spPr>
        <p:txBody>
          <a:bodyPr/>
          <a:lstStyle/>
          <a:p>
            <a:r>
              <a:t>How to navigate</a:t>
            </a:r>
          </a:p>
        </p:txBody>
      </p:sp>
      <p:sp>
        <p:nvSpPr>
          <p:cNvPr id="71" name="Shape 71"/>
          <p:cNvSpPr>
            <a:spLocks noGrp="1"/>
          </p:cNvSpPr>
          <p:nvPr>
            <p:ph type="body" idx="1"/>
          </p:nvPr>
        </p:nvSpPr>
        <p:spPr>
          <a:prstGeom prst="rect">
            <a:avLst/>
          </a:prstGeom>
        </p:spPr>
        <p:txBody>
          <a:bodyPr/>
          <a:lstStyle/>
          <a:p>
            <a:r>
              <a:t>Stay in sight of land</a:t>
            </a:r>
          </a:p>
          <a:p>
            <a:r>
              <a:t>Stars and sun</a:t>
            </a:r>
          </a:p>
          <a:p>
            <a:r>
              <a:t>Maps and charts (later)</a:t>
            </a:r>
          </a:p>
        </p:txBody>
      </p:sp>
    </p:spTree>
  </p:cSld>
  <p:clrMapOvr>
    <a:masterClrMapping/>
  </p:clrMapOvr>
  <p:transition xmlns:p14="http://schemas.microsoft.com/office/powerpoint/2010/mai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Rigging-lateen-sail.png"/>
          <p:cNvPicPr>
            <a:picLocks noChangeAspect="1"/>
          </p:cNvPicPr>
          <p:nvPr/>
        </p:nvPicPr>
        <p:blipFill>
          <a:blip r:embed="rId3">
            <a:extLst/>
          </a:blip>
          <a:stretch>
            <a:fillRect/>
          </a:stretch>
        </p:blipFill>
        <p:spPr>
          <a:xfrm>
            <a:off x="2527300" y="0"/>
            <a:ext cx="3810000" cy="5080000"/>
          </a:xfrm>
          <a:prstGeom prst="rect">
            <a:avLst/>
          </a:prstGeom>
        </p:spPr>
      </p:pic>
      <p:sp>
        <p:nvSpPr>
          <p:cNvPr id="74" name="Shape 74"/>
          <p:cNvSpPr/>
          <p:nvPr/>
        </p:nvSpPr>
        <p:spPr>
          <a:xfrm>
            <a:off x="4279900" y="3238500"/>
            <a:ext cx="575082" cy="381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r>
              <a:t>Text</a:t>
            </a:r>
          </a:p>
        </p:txBody>
      </p:sp>
    </p:spTree>
  </p:cSld>
  <p:clrMapOvr>
    <a:masterClrMapping/>
  </p:clrMapOvr>
  <p:transition xmlns:p14="http://schemas.microsoft.com/office/powerpoint/2010/mai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image.jpg"/>
          <p:cNvPicPr>
            <a:picLocks/>
          </p:cNvPicPr>
          <p:nvPr/>
        </p:nvPicPr>
        <p:blipFill>
          <a:blip r:embed="rId2">
            <a:extLst/>
          </a:blip>
          <a:stretch>
            <a:fillRect/>
          </a:stretch>
        </p:blipFill>
        <p:spPr>
          <a:xfrm>
            <a:off x="1827212" y="304800"/>
            <a:ext cx="5267326" cy="5637213"/>
          </a:xfrm>
          <a:prstGeom prst="rect">
            <a:avLst/>
          </a:prstGeom>
          <a:ln w="12700">
            <a:miter lim="400000"/>
          </a:ln>
        </p:spPr>
      </p:pic>
      <p:sp>
        <p:nvSpPr>
          <p:cNvPr id="79" name="Shape 79"/>
          <p:cNvSpPr/>
          <p:nvPr/>
        </p:nvSpPr>
        <p:spPr>
          <a:xfrm>
            <a:off x="1600200" y="6096000"/>
            <a:ext cx="5499100" cy="469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spcBef>
                <a:spcPts val="1400"/>
              </a:spcBef>
              <a:buClr>
                <a:srgbClr val="FFFFFF"/>
              </a:buClr>
              <a:buFont typeface="Tahoma"/>
              <a:defRPr sz="2400"/>
            </a:lvl1pPr>
          </a:lstStyle>
          <a:p>
            <a:r>
              <a:t>Santa Maria replica  Source: Wikipedia</a:t>
            </a:r>
          </a:p>
        </p:txBody>
      </p:sp>
    </p:spTree>
  </p:cSld>
  <p:clrMapOvr>
    <a:masterClrMapping/>
  </p:clrMapOvr>
  <p:transition xmlns:p14="http://schemas.microsoft.com/office/powerpoint/2010/mai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hape 81"/>
          <p:cNvSpPr/>
          <p:nvPr/>
        </p:nvSpPr>
        <p:spPr>
          <a:xfrm>
            <a:off x="1752600" y="5791200"/>
            <a:ext cx="5651500" cy="469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spcBef>
                <a:spcPts val="1400"/>
              </a:spcBef>
              <a:buClr>
                <a:srgbClr val="FFFFFF"/>
              </a:buClr>
              <a:buFont typeface="Tahoma"/>
              <a:defRPr sz="2400"/>
            </a:lvl1pPr>
          </a:lstStyle>
          <a:p>
            <a:r>
              <a:t>USS Constitution   Source: wikipedia</a:t>
            </a:r>
          </a:p>
        </p:txBody>
      </p:sp>
      <p:pic>
        <p:nvPicPr>
          <p:cNvPr id="82" name="USSConstellationCropped-filtered.png"/>
          <p:cNvPicPr>
            <a:picLocks noChangeAspect="1"/>
          </p:cNvPicPr>
          <p:nvPr/>
        </p:nvPicPr>
        <p:blipFill>
          <a:blip r:embed="rId3">
            <a:extLst/>
          </a:blip>
          <a:stretch>
            <a:fillRect/>
          </a:stretch>
        </p:blipFill>
        <p:spPr>
          <a:xfrm>
            <a:off x="1549400" y="-153831"/>
            <a:ext cx="5651500" cy="5540063"/>
          </a:xfrm>
          <a:prstGeom prst="rect">
            <a:avLst/>
          </a:prstGeom>
        </p:spPr>
      </p:pic>
    </p:spTree>
  </p:cSld>
  <p:clrMapOvr>
    <a:masterClrMapping/>
  </p:clrMapOvr>
  <p:transition xmlns:p14="http://schemas.microsoft.com/office/powerpoint/2010/mai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image.jpg"/>
          <p:cNvPicPr>
            <a:picLocks/>
          </p:cNvPicPr>
          <p:nvPr/>
        </p:nvPicPr>
        <p:blipFill>
          <a:blip r:embed="rId3">
            <a:extLst/>
          </a:blip>
          <a:stretch>
            <a:fillRect/>
          </a:stretch>
        </p:blipFill>
        <p:spPr>
          <a:xfrm>
            <a:off x="1928812" y="114300"/>
            <a:ext cx="5599113" cy="5715001"/>
          </a:xfrm>
          <a:prstGeom prst="rect">
            <a:avLst/>
          </a:prstGeom>
          <a:ln w="12700">
            <a:miter lim="400000"/>
          </a:ln>
        </p:spPr>
      </p:pic>
    </p:spTree>
  </p:cSld>
  <p:clrMapOvr>
    <a:masterClrMapping/>
  </p:clrMapOvr>
  <p:transition xmlns:p14="http://schemas.microsoft.com/office/powerpoint/2010/mai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Shape 90"/>
          <p:cNvSpPr>
            <a:spLocks noGrp="1"/>
          </p:cNvSpPr>
          <p:nvPr>
            <p:ph type="title"/>
          </p:nvPr>
        </p:nvSpPr>
        <p:spPr>
          <a:prstGeom prst="rect">
            <a:avLst/>
          </a:prstGeom>
        </p:spPr>
        <p:txBody>
          <a:bodyPr/>
          <a:lstStyle/>
          <a:p>
            <a:r>
              <a:t>Kon-Tiki raft of Thor Heyerdahl</a:t>
            </a:r>
          </a:p>
        </p:txBody>
      </p:sp>
      <p:pic>
        <p:nvPicPr>
          <p:cNvPr id="91" name="image.jpg"/>
          <p:cNvPicPr>
            <a:picLocks/>
          </p:cNvPicPr>
          <p:nvPr/>
        </p:nvPicPr>
        <p:blipFill>
          <a:blip r:embed="rId2">
            <a:extLst/>
          </a:blip>
          <a:stretch>
            <a:fillRect/>
          </a:stretch>
        </p:blipFill>
        <p:spPr>
          <a:xfrm>
            <a:off x="228600" y="1779587"/>
            <a:ext cx="8686800" cy="4746626"/>
          </a:xfrm>
          <a:prstGeom prst="rect">
            <a:avLst/>
          </a:prstGeom>
          <a:ln w="12700">
            <a:miter lim="400000"/>
          </a:ln>
        </p:spPr>
      </p:pic>
    </p:spTree>
  </p:cSld>
  <p:clrMapOvr>
    <a:masterClrMapping/>
  </p:clrMapOvr>
  <p:transition xmlns:p14="http://schemas.microsoft.com/office/powerpoint/2010/mai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Shape 93"/>
          <p:cNvSpPr>
            <a:spLocks noGrp="1"/>
          </p:cNvSpPr>
          <p:nvPr>
            <p:ph type="title"/>
          </p:nvPr>
        </p:nvSpPr>
        <p:spPr>
          <a:prstGeom prst="rect">
            <a:avLst/>
          </a:prstGeom>
        </p:spPr>
        <p:txBody>
          <a:bodyPr/>
          <a:lstStyle/>
          <a:p>
            <a:endParaRPr/>
          </a:p>
        </p:txBody>
      </p:sp>
      <p:pic>
        <p:nvPicPr>
          <p:cNvPr id="94" name="image.png"/>
          <p:cNvPicPr>
            <a:picLocks/>
          </p:cNvPicPr>
          <p:nvPr/>
        </p:nvPicPr>
        <p:blipFill>
          <a:blip r:embed="rId2">
            <a:extLst/>
          </a:blip>
          <a:stretch>
            <a:fillRect/>
          </a:stretch>
        </p:blipFill>
        <p:spPr>
          <a:xfrm>
            <a:off x="228600" y="381000"/>
            <a:ext cx="8534401" cy="4583113"/>
          </a:xfrm>
          <a:prstGeom prst="rect">
            <a:avLst/>
          </a:prstGeom>
          <a:ln w="12700">
            <a:miter lim="400000"/>
          </a:ln>
        </p:spPr>
      </p:pic>
      <p:sp>
        <p:nvSpPr>
          <p:cNvPr id="95" name="Shape 95"/>
          <p:cNvSpPr/>
          <p:nvPr/>
        </p:nvSpPr>
        <p:spPr>
          <a:xfrm>
            <a:off x="1524000" y="5181600"/>
            <a:ext cx="5041901" cy="1092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spcBef>
                <a:spcPts val="1700"/>
              </a:spcBef>
              <a:buClr>
                <a:srgbClr val="FFFFFF"/>
              </a:buClr>
              <a:buFont typeface="Tahoma"/>
            </a:pPr>
            <a:r>
              <a:rPr sz="2800"/>
              <a:t>Major ocean surface currents</a:t>
            </a:r>
            <a:r>
              <a:t>  </a:t>
            </a:r>
          </a:p>
          <a:p>
            <a:pPr>
              <a:spcBef>
                <a:spcPts val="1400"/>
              </a:spcBef>
              <a:buClr>
                <a:srgbClr val="FFFFFF"/>
              </a:buClr>
              <a:buFont typeface="Tahoma"/>
              <a:defRPr sz="2400"/>
            </a:pPr>
            <a:r>
              <a:t>Source: NOAA</a:t>
            </a:r>
          </a:p>
        </p:txBody>
      </p:sp>
      <p:sp>
        <p:nvSpPr>
          <p:cNvPr id="96" name="Shape 96"/>
          <p:cNvSpPr/>
          <p:nvPr/>
        </p:nvSpPr>
        <p:spPr>
          <a:xfrm>
            <a:off x="4170029" y="2403008"/>
            <a:ext cx="2130759" cy="206843"/>
          </a:xfrm>
          <a:custGeom>
            <a:avLst/>
            <a:gdLst/>
            <a:ahLst/>
            <a:cxnLst>
              <a:cxn ang="0">
                <a:pos x="wd2" y="hd2"/>
              </a:cxn>
              <a:cxn ang="5400000">
                <a:pos x="wd2" y="hd2"/>
              </a:cxn>
              <a:cxn ang="10800000">
                <a:pos x="wd2" y="hd2"/>
              </a:cxn>
              <a:cxn ang="16200000">
                <a:pos x="wd2" y="hd2"/>
              </a:cxn>
            </a:cxnLst>
            <a:rect l="0" t="0" r="r" b="b"/>
            <a:pathLst>
              <a:path w="20723" h="19681" extrusionOk="0">
                <a:moveTo>
                  <a:pt x="20723" y="19681"/>
                </a:moveTo>
                <a:cubicBezTo>
                  <a:pt x="17027" y="11360"/>
                  <a:pt x="13330" y="3038"/>
                  <a:pt x="9986" y="560"/>
                </a:cubicBezTo>
                <a:cubicBezTo>
                  <a:pt x="6642" y="-1919"/>
                  <a:pt x="2196" y="4632"/>
                  <a:pt x="659" y="4809"/>
                </a:cubicBezTo>
                <a:cubicBezTo>
                  <a:pt x="-877" y="4986"/>
                  <a:pt x="750" y="3747"/>
                  <a:pt x="768" y="1622"/>
                </a:cubicBezTo>
              </a:path>
            </a:pathLst>
          </a:custGeom>
          <a:ln w="76200">
            <a:solidFill>
              <a:srgbClr val="AB4979"/>
            </a:solidFill>
          </a:ln>
          <a:effectLst>
            <a:outerShdw blurRad="63500" dist="25400" dir="5400000" rotWithShape="0">
              <a:srgbClr val="000000">
                <a:alpha val="34997"/>
              </a:srgbClr>
            </a:outerShdw>
          </a:effectLst>
        </p:spPr>
        <p:txBody>
          <a:bodyPr lIns="50800" tIns="50800" rIns="50800" bIns="50800" anchor="ctr"/>
          <a:lstStyle/>
          <a:p>
            <a:endParaRPr/>
          </a:p>
        </p:txBody>
      </p:sp>
      <p:sp>
        <p:nvSpPr>
          <p:cNvPr id="97" name="Shape 97"/>
          <p:cNvSpPr/>
          <p:nvPr/>
        </p:nvSpPr>
        <p:spPr>
          <a:xfrm flipH="1">
            <a:off x="4038600" y="2438400"/>
            <a:ext cx="152400" cy="1588"/>
          </a:xfrm>
          <a:prstGeom prst="line">
            <a:avLst/>
          </a:prstGeom>
          <a:ln w="76200">
            <a:solidFill>
              <a:srgbClr val="AB4979"/>
            </a:solidFill>
            <a:tailEnd type="triangle"/>
          </a:ln>
        </p:spPr>
        <p:txBody>
          <a:bodyPr lIns="0" tIns="0" rIns="0" bIns="0"/>
          <a:lstStyle/>
          <a:p>
            <a:pPr marL="0" marR="0" defTabSz="457200">
              <a:defRPr sz="1200">
                <a:solidFill>
                  <a:srgbClr val="000000"/>
                </a:solidFill>
                <a:uFillTx/>
                <a:latin typeface="Helvetica"/>
                <a:ea typeface="Helvetica"/>
                <a:cs typeface="Helvetica"/>
                <a:sym typeface="Helvetica"/>
              </a:defRPr>
            </a:pPr>
            <a:endParaRPr/>
          </a:p>
        </p:txBody>
      </p:sp>
    </p:spTree>
  </p:cSld>
  <p:clrMapOvr>
    <a:masterClrMapping/>
  </p:clrMapOvr>
  <p:transition xmlns:p14="http://schemas.microsoft.com/office/powerpoint/2010/mai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Shape 99"/>
          <p:cNvSpPr>
            <a:spLocks noGrp="1"/>
          </p:cNvSpPr>
          <p:nvPr>
            <p:ph type="title"/>
          </p:nvPr>
        </p:nvSpPr>
        <p:spPr>
          <a:prstGeom prst="rect">
            <a:avLst/>
          </a:prstGeom>
        </p:spPr>
        <p:txBody>
          <a:bodyPr/>
          <a:lstStyle/>
          <a:p>
            <a:r>
              <a:t>Ra-II, a Papyrus Boat</a:t>
            </a:r>
          </a:p>
        </p:txBody>
      </p:sp>
      <p:pic>
        <p:nvPicPr>
          <p:cNvPr id="100" name="image.png"/>
          <p:cNvPicPr>
            <a:picLocks/>
          </p:cNvPicPr>
          <p:nvPr/>
        </p:nvPicPr>
        <p:blipFill>
          <a:blip r:embed="rId2">
            <a:extLst/>
          </a:blip>
          <a:stretch>
            <a:fillRect/>
          </a:stretch>
        </p:blipFill>
        <p:spPr>
          <a:xfrm>
            <a:off x="228600" y="2052637"/>
            <a:ext cx="8763000" cy="4579939"/>
          </a:xfrm>
          <a:prstGeom prst="rect">
            <a:avLst/>
          </a:prstGeom>
          <a:ln w="12700">
            <a:miter lim="400000"/>
          </a:ln>
        </p:spPr>
      </p:pic>
    </p:spTree>
  </p:cSld>
  <p:clrMapOvr>
    <a:masterClrMapping/>
  </p:clrMapOvr>
  <p:transition xmlns:p14="http://schemas.microsoft.com/office/powerpoint/2010/mai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p:cNvSpPr>
          <p:nvPr>
            <p:ph type="title"/>
          </p:nvPr>
        </p:nvSpPr>
        <p:spPr>
          <a:prstGeom prst="rect">
            <a:avLst/>
          </a:prstGeom>
        </p:spPr>
        <p:txBody>
          <a:bodyPr/>
          <a:lstStyle/>
          <a:p>
            <a:r>
              <a:t>How to explore in the ocean</a:t>
            </a:r>
          </a:p>
        </p:txBody>
      </p:sp>
      <p:sp>
        <p:nvSpPr>
          <p:cNvPr id="36" name="Shape 36"/>
          <p:cNvSpPr>
            <a:spLocks noGrp="1"/>
          </p:cNvSpPr>
          <p:nvPr>
            <p:ph type="body" idx="1"/>
          </p:nvPr>
        </p:nvSpPr>
        <p:spPr>
          <a:prstGeom prst="rect">
            <a:avLst/>
          </a:prstGeom>
        </p:spPr>
        <p:txBody>
          <a:bodyPr/>
          <a:lstStyle/>
          <a:p>
            <a:r>
              <a:t>Have a raft or a boat</a:t>
            </a:r>
          </a:p>
          <a:p>
            <a:r>
              <a:t>Wait for the currents</a:t>
            </a:r>
          </a:p>
          <a:p>
            <a:r>
              <a:t>Avoid storms</a:t>
            </a:r>
          </a:p>
          <a:p>
            <a:r>
              <a:t>Don’t hit a rock or a whale</a:t>
            </a:r>
          </a:p>
          <a:p>
            <a:r>
              <a:t>Don’t fall in</a:t>
            </a:r>
          </a:p>
          <a:p>
            <a:r>
              <a:t>Have enough water and food</a:t>
            </a:r>
          </a:p>
        </p:txBody>
      </p:sp>
    </p:spTree>
  </p:cSld>
  <p:clrMapOvr>
    <a:masterClrMapping/>
  </p:clrMapOvr>
  <p:transition xmlns:p14="http://schemas.microsoft.com/office/powerpoint/2010/mai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 name="image-filtered.jpg"/>
          <p:cNvPicPr>
            <a:picLocks/>
          </p:cNvPicPr>
          <p:nvPr/>
        </p:nvPicPr>
        <p:blipFill>
          <a:blip r:embed="rId2" cstate="screen">
            <a:extLst>
              <a:ext uri="{28A0092B-C50C-407E-A947-70E740481C1C}">
                <a14:useLocalDpi xmlns:a14="http://schemas.microsoft.com/office/drawing/2010/main"/>
              </a:ext>
            </a:extLst>
          </a:blip>
          <a:stretch>
            <a:fillRect/>
          </a:stretch>
        </p:blipFill>
        <p:spPr>
          <a:xfrm>
            <a:off x="838200" y="304800"/>
            <a:ext cx="7900988" cy="5924551"/>
          </a:xfrm>
          <a:prstGeom prst="rect">
            <a:avLst/>
          </a:prstGeom>
          <a:ln w="12700">
            <a:miter lim="400000"/>
          </a:ln>
        </p:spPr>
      </p:pic>
    </p:spTree>
  </p:cSld>
  <p:clrMapOvr>
    <a:masterClrMapping/>
  </p:clrMapOvr>
  <p:transition xmlns:p14="http://schemas.microsoft.com/office/powerpoint/2010/mai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image-filtered.jpg"/>
          <p:cNvPicPr>
            <a:picLocks/>
          </p:cNvPicPr>
          <p:nvPr/>
        </p:nvPicPr>
        <p:blipFill>
          <a:blip r:embed="rId2" cstate="screen">
            <a:extLst>
              <a:ext uri="{28A0092B-C50C-407E-A947-70E740481C1C}">
                <a14:useLocalDpi xmlns:a14="http://schemas.microsoft.com/office/drawing/2010/main"/>
              </a:ext>
            </a:extLst>
          </a:blip>
          <a:stretch>
            <a:fillRect/>
          </a:stretch>
        </p:blipFill>
        <p:spPr>
          <a:xfrm>
            <a:off x="838200" y="304800"/>
            <a:ext cx="7900988" cy="5924551"/>
          </a:xfrm>
          <a:prstGeom prst="rect">
            <a:avLst/>
          </a:prstGeom>
          <a:ln w="12700">
            <a:miter lim="400000"/>
          </a:ln>
        </p:spPr>
      </p:pic>
    </p:spTree>
  </p:cSld>
  <p:clrMapOvr>
    <a:masterClrMapping/>
  </p:clrMapOvr>
  <p:transition xmlns:p14="http://schemas.microsoft.com/office/powerpoint/2010/mai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image-filtered.jpg"/>
          <p:cNvPicPr>
            <a:picLocks/>
          </p:cNvPicPr>
          <p:nvPr/>
        </p:nvPicPr>
        <p:blipFill>
          <a:blip r:embed="rId2" cstate="screen">
            <a:extLst>
              <a:ext uri="{28A0092B-C50C-407E-A947-70E740481C1C}">
                <a14:useLocalDpi xmlns:a14="http://schemas.microsoft.com/office/drawing/2010/main"/>
              </a:ext>
            </a:extLst>
          </a:blip>
          <a:stretch>
            <a:fillRect/>
          </a:stretch>
        </p:blipFill>
        <p:spPr>
          <a:xfrm>
            <a:off x="914400" y="381000"/>
            <a:ext cx="7900988" cy="5924551"/>
          </a:xfrm>
          <a:prstGeom prst="rect">
            <a:avLst/>
          </a:prstGeom>
          <a:ln w="12700">
            <a:miter lim="400000"/>
          </a:ln>
        </p:spPr>
      </p:pic>
    </p:spTree>
  </p:cSld>
  <p:clrMapOvr>
    <a:masterClrMapping/>
  </p:clrMapOvr>
  <p:transition xmlns:p14="http://schemas.microsoft.com/office/powerpoint/2010/mai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a:spLocks noGrp="1"/>
          </p:cNvSpPr>
          <p:nvPr>
            <p:ph type="title"/>
          </p:nvPr>
        </p:nvSpPr>
        <p:spPr>
          <a:prstGeom prst="rect">
            <a:avLst/>
          </a:prstGeom>
        </p:spPr>
        <p:txBody>
          <a:bodyPr/>
          <a:lstStyle/>
          <a:p>
            <a:endParaRPr/>
          </a:p>
        </p:txBody>
      </p:sp>
      <p:pic>
        <p:nvPicPr>
          <p:cNvPr id="109" name="image.jpg"/>
          <p:cNvPicPr>
            <a:picLocks/>
          </p:cNvPicPr>
          <p:nvPr/>
        </p:nvPicPr>
        <p:blipFill>
          <a:blip r:embed="rId2">
            <a:extLst/>
          </a:blip>
          <a:stretch>
            <a:fillRect/>
          </a:stretch>
        </p:blipFill>
        <p:spPr>
          <a:xfrm>
            <a:off x="990600" y="228600"/>
            <a:ext cx="6934201" cy="6324600"/>
          </a:xfrm>
          <a:prstGeom prst="rect">
            <a:avLst/>
          </a:prstGeom>
          <a:ln w="12700">
            <a:miter lim="400000"/>
          </a:ln>
        </p:spPr>
      </p:pic>
    </p:spTree>
  </p:cSld>
  <p:clrMapOvr>
    <a:masterClrMapping/>
  </p:clrMapOvr>
  <p:transition xmlns:p14="http://schemas.microsoft.com/office/powerpoint/2010/mai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Shape 111"/>
          <p:cNvSpPr>
            <a:spLocks noGrp="1"/>
          </p:cNvSpPr>
          <p:nvPr>
            <p:ph type="title"/>
          </p:nvPr>
        </p:nvSpPr>
        <p:spPr>
          <a:prstGeom prst="rect">
            <a:avLst/>
          </a:prstGeom>
        </p:spPr>
        <p:txBody>
          <a:bodyPr/>
          <a:lstStyle/>
          <a:p>
            <a:r>
              <a:t>Columbus’ first voyage</a:t>
            </a:r>
          </a:p>
        </p:txBody>
      </p:sp>
      <p:sp>
        <p:nvSpPr>
          <p:cNvPr id="112" name="Shape 112"/>
          <p:cNvSpPr>
            <a:spLocks noGrp="1"/>
          </p:cNvSpPr>
          <p:nvPr>
            <p:ph type="body" idx="1"/>
          </p:nvPr>
        </p:nvSpPr>
        <p:spPr>
          <a:prstGeom prst="rect">
            <a:avLst/>
          </a:prstGeom>
        </p:spPr>
        <p:txBody>
          <a:bodyPr/>
          <a:lstStyle/>
          <a:p>
            <a:r>
              <a:t>August 3, 1492, Columbus sails to Canary Islands to restock and make repairs. </a:t>
            </a:r>
          </a:p>
          <a:p>
            <a:r>
              <a:t>Leaves Canary Islands on September 6</a:t>
            </a:r>
          </a:p>
          <a:p>
            <a:r>
              <a:t>Lands 37 days later in Bahamas on October 12, 1492</a:t>
            </a:r>
          </a:p>
        </p:txBody>
      </p:sp>
    </p:spTree>
  </p:cSld>
  <p:clrMapOvr>
    <a:masterClrMapping/>
  </p:clrMapOvr>
  <p:transition xmlns:p14="http://schemas.microsoft.com/office/powerpoint/2010/mai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Shape 114"/>
          <p:cNvSpPr>
            <a:spLocks noGrp="1"/>
          </p:cNvSpPr>
          <p:nvPr>
            <p:ph type="title"/>
          </p:nvPr>
        </p:nvSpPr>
        <p:spPr>
          <a:prstGeom prst="rect">
            <a:avLst/>
          </a:prstGeom>
        </p:spPr>
        <p:txBody>
          <a:bodyPr/>
          <a:lstStyle/>
          <a:p>
            <a:r>
              <a:t>Columbus’ first voyage</a:t>
            </a:r>
          </a:p>
        </p:txBody>
      </p:sp>
      <p:sp>
        <p:nvSpPr>
          <p:cNvPr id="115" name="Shape 115"/>
          <p:cNvSpPr>
            <a:spLocks noGrp="1"/>
          </p:cNvSpPr>
          <p:nvPr>
            <p:ph type="body" idx="1"/>
          </p:nvPr>
        </p:nvSpPr>
        <p:spPr>
          <a:prstGeom prst="rect">
            <a:avLst/>
          </a:prstGeom>
        </p:spPr>
        <p:txBody>
          <a:bodyPr/>
          <a:lstStyle/>
          <a:p>
            <a:r>
              <a:t>August 3, 1492, Columbus sails to Canary Islands to restock and make repairs. </a:t>
            </a:r>
          </a:p>
          <a:p>
            <a:r>
              <a:t>Leaves Canary Islands on September 6</a:t>
            </a:r>
          </a:p>
          <a:p>
            <a:r>
              <a:t>Lands 37 days later in Bahamas on October 12, 1492</a:t>
            </a:r>
          </a:p>
          <a:p>
            <a:endParaRPr/>
          </a:p>
          <a:p>
            <a:r>
              <a:t>Total travel time (53 days)</a:t>
            </a:r>
          </a:p>
        </p:txBody>
      </p:sp>
    </p:spTree>
  </p:cSld>
  <p:clrMapOvr>
    <a:masterClrMapping/>
  </p:clrMapOvr>
  <p:transition xmlns:p14="http://schemas.microsoft.com/office/powerpoint/2010/mai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 name="image.jpg"/>
          <p:cNvPicPr>
            <a:picLocks/>
          </p:cNvPicPr>
          <p:nvPr/>
        </p:nvPicPr>
        <p:blipFill>
          <a:blip r:embed="rId2">
            <a:extLst/>
          </a:blip>
          <a:stretch>
            <a:fillRect/>
          </a:stretch>
        </p:blipFill>
        <p:spPr>
          <a:xfrm>
            <a:off x="685800" y="381000"/>
            <a:ext cx="8001001" cy="4765675"/>
          </a:xfrm>
          <a:prstGeom prst="rect">
            <a:avLst/>
          </a:prstGeom>
          <a:ln w="12700">
            <a:miter lim="400000"/>
          </a:ln>
        </p:spPr>
      </p:pic>
    </p:spTree>
  </p:cSld>
  <p:clrMapOvr>
    <a:masterClrMapping/>
  </p:clrMapOvr>
  <p:transition xmlns:p14="http://schemas.microsoft.com/office/powerpoint/2010/mai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hape 119"/>
          <p:cNvSpPr>
            <a:spLocks noGrp="1"/>
          </p:cNvSpPr>
          <p:nvPr>
            <p:ph type="title"/>
          </p:nvPr>
        </p:nvSpPr>
        <p:spPr>
          <a:prstGeom prst="rect">
            <a:avLst/>
          </a:prstGeom>
        </p:spPr>
        <p:txBody>
          <a:bodyPr/>
          <a:lstStyle>
            <a:lvl1pPr>
              <a:defRPr sz="4000"/>
            </a:lvl1pPr>
          </a:lstStyle>
          <a:p>
            <a:r>
              <a:t>Heyerdahl’s 1978 Tigris expedition</a:t>
            </a:r>
          </a:p>
        </p:txBody>
      </p:sp>
      <p:pic>
        <p:nvPicPr>
          <p:cNvPr id="120" name="image.jpg"/>
          <p:cNvPicPr>
            <a:picLocks/>
          </p:cNvPicPr>
          <p:nvPr/>
        </p:nvPicPr>
        <p:blipFill>
          <a:blip r:embed="rId2">
            <a:extLst/>
          </a:blip>
          <a:stretch>
            <a:fillRect/>
          </a:stretch>
        </p:blipFill>
        <p:spPr>
          <a:xfrm>
            <a:off x="1371600" y="1563687"/>
            <a:ext cx="6324600" cy="4872039"/>
          </a:xfrm>
          <a:prstGeom prst="rect">
            <a:avLst/>
          </a:prstGeom>
          <a:ln w="12700">
            <a:miter lim="400000"/>
          </a:ln>
        </p:spPr>
      </p:pic>
    </p:spTree>
  </p:cSld>
  <p:clrMapOvr>
    <a:masterClrMapping/>
  </p:clrMapOvr>
  <p:transition xmlns:p14="http://schemas.microsoft.com/office/powerpoint/2010/mai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Shape 122"/>
          <p:cNvSpPr>
            <a:spLocks noGrp="1"/>
          </p:cNvSpPr>
          <p:nvPr>
            <p:ph type="title"/>
          </p:nvPr>
        </p:nvSpPr>
        <p:spPr>
          <a:prstGeom prst="rect">
            <a:avLst/>
          </a:prstGeom>
        </p:spPr>
        <p:txBody>
          <a:bodyPr/>
          <a:lstStyle/>
          <a:p>
            <a:r>
              <a:t>What about the islands?</a:t>
            </a:r>
          </a:p>
        </p:txBody>
      </p:sp>
      <p:sp>
        <p:nvSpPr>
          <p:cNvPr id="123" name="Shape 123"/>
          <p:cNvSpPr>
            <a:spLocks noGrp="1"/>
          </p:cNvSpPr>
          <p:nvPr>
            <p:ph type="body" idx="1"/>
          </p:nvPr>
        </p:nvSpPr>
        <p:spPr>
          <a:prstGeom prst="rect">
            <a:avLst/>
          </a:prstGeom>
        </p:spPr>
        <p:txBody>
          <a:bodyPr/>
          <a:lstStyle/>
          <a:p>
            <a:r>
              <a:t>Hawaii</a:t>
            </a:r>
          </a:p>
          <a:p>
            <a:r>
              <a:t>Fiji</a:t>
            </a:r>
          </a:p>
          <a:p>
            <a:r>
              <a:t>Tahiti</a:t>
            </a:r>
          </a:p>
          <a:p>
            <a:r>
              <a:t>Easter Island</a:t>
            </a:r>
          </a:p>
          <a:p>
            <a:r>
              <a:t>Falkland Islands</a:t>
            </a:r>
          </a:p>
          <a:p>
            <a:r>
              <a:t>St. Helena</a:t>
            </a:r>
          </a:p>
          <a:p>
            <a:r>
              <a:t>…</a:t>
            </a:r>
          </a:p>
        </p:txBody>
      </p:sp>
    </p:spTree>
  </p:cSld>
  <p:clrMapOvr>
    <a:masterClrMapping/>
  </p:clrMapOvr>
  <p:transition xmlns:p14="http://schemas.microsoft.com/office/powerpoint/2010/mai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a:spLocks noGrp="1"/>
          </p:cNvSpPr>
          <p:nvPr>
            <p:ph type="title"/>
          </p:nvPr>
        </p:nvSpPr>
        <p:spPr>
          <a:prstGeom prst="rect">
            <a:avLst/>
          </a:prstGeom>
        </p:spPr>
        <p:txBody>
          <a:bodyPr/>
          <a:lstStyle>
            <a:lvl1pPr>
              <a:defRPr>
                <a:effectLst>
                  <a:outerShdw blurRad="12700" dist="25400" dir="2700000" rotWithShape="0">
                    <a:srgbClr val="000000"/>
                  </a:outerShdw>
                </a:effectLst>
              </a:defRPr>
            </a:lvl1pPr>
          </a:lstStyle>
          <a:p>
            <a:r>
              <a:t>Major ocean surface currents  </a:t>
            </a:r>
          </a:p>
        </p:txBody>
      </p:sp>
      <p:sp>
        <p:nvSpPr>
          <p:cNvPr id="126" name="Shape 126"/>
          <p:cNvSpPr/>
          <p:nvPr/>
        </p:nvSpPr>
        <p:spPr>
          <a:xfrm>
            <a:off x="1524000" y="5486400"/>
            <a:ext cx="5041901" cy="469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spcBef>
                <a:spcPts val="1400"/>
              </a:spcBef>
              <a:buClr>
                <a:srgbClr val="FFFFFF"/>
              </a:buClr>
              <a:buFont typeface="Tahoma"/>
              <a:defRPr sz="2400"/>
            </a:lvl1pPr>
          </a:lstStyle>
          <a:p>
            <a:r>
              <a:t>Source: NOAA</a:t>
            </a:r>
          </a:p>
        </p:txBody>
      </p:sp>
      <p:pic>
        <p:nvPicPr>
          <p:cNvPr id="127" name="image.png"/>
          <p:cNvPicPr>
            <a:picLocks/>
          </p:cNvPicPr>
          <p:nvPr/>
        </p:nvPicPr>
        <p:blipFill>
          <a:blip r:embed="rId2">
            <a:extLst/>
          </a:blip>
          <a:stretch>
            <a:fillRect/>
          </a:stretch>
        </p:blipFill>
        <p:spPr>
          <a:xfrm>
            <a:off x="1219200" y="1676400"/>
            <a:ext cx="6743701" cy="3624263"/>
          </a:xfrm>
          <a:prstGeom prst="rect">
            <a:avLst/>
          </a:prstGeom>
          <a:ln w="12700">
            <a:miter lim="400000"/>
          </a:ln>
        </p:spPr>
      </p:pic>
    </p:spTree>
  </p:cSld>
  <p:clrMapOvr>
    <a:masterClrMapping/>
  </p:clrMapOvr>
  <p:transition xmlns:p14="http://schemas.microsoft.com/office/powerpoint/2010/mai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image.jpg"/>
          <p:cNvPicPr>
            <a:picLocks/>
          </p:cNvPicPr>
          <p:nvPr/>
        </p:nvPicPr>
        <p:blipFill>
          <a:blip r:embed="rId3">
            <a:extLst/>
          </a:blip>
          <a:stretch>
            <a:fillRect/>
          </a:stretch>
        </p:blipFill>
        <p:spPr>
          <a:xfrm>
            <a:off x="0" y="228600"/>
            <a:ext cx="9144000" cy="4572001"/>
          </a:xfrm>
          <a:prstGeom prst="rect">
            <a:avLst/>
          </a:prstGeom>
          <a:ln w="12700">
            <a:miter lim="400000"/>
          </a:ln>
        </p:spPr>
      </p:pic>
      <p:sp>
        <p:nvSpPr>
          <p:cNvPr id="39" name="Shape 39"/>
          <p:cNvSpPr/>
          <p:nvPr/>
        </p:nvSpPr>
        <p:spPr>
          <a:xfrm>
            <a:off x="2057400" y="5638800"/>
            <a:ext cx="5194300" cy="381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spcBef>
                <a:spcPts val="1100"/>
              </a:spcBef>
              <a:buClr>
                <a:srgbClr val="FFFFFF"/>
              </a:buClr>
              <a:buFont typeface="Tahoma"/>
            </a:lvl1pPr>
          </a:lstStyle>
          <a:p>
            <a:r>
              <a:t>Source: www.uwsp.edu/geo/faculty/ritter</a:t>
            </a:r>
          </a:p>
        </p:txBody>
      </p:sp>
    </p:spTree>
  </p:cSld>
  <p:clrMapOvr>
    <a:masterClrMapping/>
  </p:clrMapOvr>
  <p:transition xmlns:p14="http://schemas.microsoft.com/office/powerpoint/2010/mai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p:cNvSpPr>
            <a:spLocks noGrp="1"/>
          </p:cNvSpPr>
          <p:nvPr>
            <p:ph type="title"/>
          </p:nvPr>
        </p:nvSpPr>
        <p:spPr>
          <a:prstGeom prst="rect">
            <a:avLst/>
          </a:prstGeom>
        </p:spPr>
        <p:txBody>
          <a:bodyPr/>
          <a:lstStyle/>
          <a:p>
            <a:r>
              <a:t>Leif Erickson</a:t>
            </a:r>
          </a:p>
        </p:txBody>
      </p:sp>
      <p:sp>
        <p:nvSpPr>
          <p:cNvPr id="130" name="Shape 130"/>
          <p:cNvSpPr>
            <a:spLocks noGrp="1"/>
          </p:cNvSpPr>
          <p:nvPr>
            <p:ph type="body" idx="1"/>
          </p:nvPr>
        </p:nvSpPr>
        <p:spPr>
          <a:xfrm>
            <a:off x="240138" y="1774361"/>
            <a:ext cx="8663724" cy="5214278"/>
          </a:xfrm>
          <a:prstGeom prst="rect">
            <a:avLst/>
          </a:prstGeom>
        </p:spPr>
        <p:txBody>
          <a:bodyPr/>
          <a:lstStyle/>
          <a:p>
            <a:r>
              <a:t>Left Greenland in 1002</a:t>
            </a:r>
          </a:p>
          <a:p>
            <a:r>
              <a:t>Helluland ("Flat Stones Land"), Baffin Island ?</a:t>
            </a:r>
          </a:p>
          <a:p>
            <a:r>
              <a:t>Markland ("Woodland"), Labrador ?</a:t>
            </a:r>
          </a:p>
          <a:p>
            <a:r>
              <a:t>Vinland (Massachusetts), Newfoundland ?</a:t>
            </a:r>
          </a:p>
        </p:txBody>
      </p:sp>
      <p:sp>
        <p:nvSpPr>
          <p:cNvPr id="131" name="Shape 131"/>
          <p:cNvSpPr/>
          <p:nvPr/>
        </p:nvSpPr>
        <p:spPr>
          <a:xfrm>
            <a:off x="2174875" y="5943600"/>
            <a:ext cx="2716868" cy="381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buClr>
                <a:srgbClr val="FFFFFF"/>
              </a:buClr>
              <a:buFont typeface="Tahoma"/>
            </a:lvl1pPr>
          </a:lstStyle>
          <a:p>
            <a:r>
              <a:t>Saga of the Greenlanders</a:t>
            </a:r>
          </a:p>
        </p:txBody>
      </p:sp>
      <p:pic>
        <p:nvPicPr>
          <p:cNvPr id="132" name="0577253001137762655.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5073">
            <a:off x="5628271" y="287886"/>
            <a:ext cx="2311401" cy="2047901"/>
          </a:xfrm>
          <a:prstGeom prst="rect">
            <a:avLst/>
          </a:prstGeom>
        </p:spPr>
      </p:pic>
    </p:spTree>
  </p:cSld>
  <p:clrMapOvr>
    <a:masterClrMapping/>
  </p:clrMapOvr>
  <p:transition xmlns:p14="http://schemas.microsoft.com/office/powerpoint/2010/mai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 name="image.jpg"/>
          <p:cNvPicPr>
            <a:picLocks/>
          </p:cNvPicPr>
          <p:nvPr/>
        </p:nvPicPr>
        <p:blipFill>
          <a:blip r:embed="rId2">
            <a:extLst/>
          </a:blip>
          <a:stretch>
            <a:fillRect/>
          </a:stretch>
        </p:blipFill>
        <p:spPr>
          <a:xfrm>
            <a:off x="1019625" y="389714"/>
            <a:ext cx="6952350" cy="5200684"/>
          </a:xfrm>
          <a:prstGeom prst="rect">
            <a:avLst/>
          </a:prstGeom>
          <a:ln w="12700">
            <a:miter lim="400000"/>
          </a:ln>
        </p:spPr>
      </p:pic>
      <p:sp>
        <p:nvSpPr>
          <p:cNvPr id="137" name="Shape 137"/>
          <p:cNvSpPr/>
          <p:nvPr/>
        </p:nvSpPr>
        <p:spPr>
          <a:xfrm>
            <a:off x="1828800" y="6096000"/>
            <a:ext cx="4279900" cy="469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spcBef>
                <a:spcPts val="1400"/>
              </a:spcBef>
              <a:buClr>
                <a:srgbClr val="FFFFFF"/>
              </a:buClr>
              <a:buFont typeface="Tahoma"/>
              <a:defRPr sz="2400"/>
            </a:lvl1pPr>
          </a:lstStyle>
          <a:p>
            <a:r>
              <a:t>Source: Wikipedia</a:t>
            </a:r>
          </a:p>
        </p:txBody>
      </p:sp>
    </p:spTree>
  </p:cSld>
  <p:clrMapOvr>
    <a:masterClrMapping/>
  </p:clrMapOvr>
  <p:transition xmlns:p14="http://schemas.microsoft.com/office/powerpoint/2010/mai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Shape 139"/>
          <p:cNvSpPr>
            <a:spLocks noGrp="1"/>
          </p:cNvSpPr>
          <p:nvPr>
            <p:ph type="title"/>
          </p:nvPr>
        </p:nvSpPr>
        <p:spPr>
          <a:prstGeom prst="rect">
            <a:avLst/>
          </a:prstGeom>
        </p:spPr>
        <p:txBody>
          <a:bodyPr/>
          <a:lstStyle>
            <a:lvl1pPr>
              <a:defRPr>
                <a:effectLst>
                  <a:outerShdw blurRad="12700" dist="25400" dir="2700000" rotWithShape="0">
                    <a:srgbClr val="000000"/>
                  </a:outerShdw>
                </a:effectLst>
              </a:defRPr>
            </a:lvl1pPr>
          </a:lstStyle>
          <a:p>
            <a:r>
              <a:t>Major ocean surface currents  </a:t>
            </a:r>
          </a:p>
        </p:txBody>
      </p:sp>
      <p:sp>
        <p:nvSpPr>
          <p:cNvPr id="140" name="Shape 140"/>
          <p:cNvSpPr/>
          <p:nvPr/>
        </p:nvSpPr>
        <p:spPr>
          <a:xfrm>
            <a:off x="1524000" y="5486400"/>
            <a:ext cx="5041901" cy="469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spcBef>
                <a:spcPts val="1400"/>
              </a:spcBef>
              <a:buClr>
                <a:srgbClr val="FFFFFF"/>
              </a:buClr>
              <a:buFont typeface="Tahoma"/>
              <a:defRPr sz="2400"/>
            </a:lvl1pPr>
          </a:lstStyle>
          <a:p>
            <a:r>
              <a:t>Source: NOAA</a:t>
            </a:r>
          </a:p>
        </p:txBody>
      </p:sp>
      <p:pic>
        <p:nvPicPr>
          <p:cNvPr id="141" name="image.png"/>
          <p:cNvPicPr>
            <a:picLocks/>
          </p:cNvPicPr>
          <p:nvPr/>
        </p:nvPicPr>
        <p:blipFill>
          <a:blip r:embed="rId2">
            <a:extLst/>
          </a:blip>
          <a:stretch>
            <a:fillRect/>
          </a:stretch>
        </p:blipFill>
        <p:spPr>
          <a:xfrm>
            <a:off x="1219200" y="1676400"/>
            <a:ext cx="6743701" cy="3624263"/>
          </a:xfrm>
          <a:prstGeom prst="rect">
            <a:avLst/>
          </a:prstGeom>
          <a:ln w="12700">
            <a:miter lim="400000"/>
          </a:ln>
        </p:spPr>
      </p:pic>
    </p:spTree>
  </p:cSld>
  <p:clrMapOvr>
    <a:masterClrMapping/>
  </p:clrMapOvr>
  <p:transition xmlns:p14="http://schemas.microsoft.com/office/powerpoint/2010/mai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Shape 143"/>
          <p:cNvSpPr>
            <a:spLocks noGrp="1"/>
          </p:cNvSpPr>
          <p:nvPr>
            <p:ph type="title"/>
          </p:nvPr>
        </p:nvSpPr>
        <p:spPr>
          <a:prstGeom prst="rect">
            <a:avLst/>
          </a:prstGeom>
        </p:spPr>
        <p:txBody>
          <a:bodyPr/>
          <a:lstStyle>
            <a:lvl1pPr>
              <a:defRPr>
                <a:effectLst>
                  <a:outerShdw blurRad="12700" dist="25400" dir="2700000" rotWithShape="0">
                    <a:srgbClr val="000000"/>
                  </a:outerShdw>
                </a:effectLst>
              </a:defRPr>
            </a:lvl1pPr>
          </a:lstStyle>
          <a:p>
            <a:r>
              <a:t>Major ocean surface currents  </a:t>
            </a:r>
          </a:p>
        </p:txBody>
      </p:sp>
      <p:sp>
        <p:nvSpPr>
          <p:cNvPr id="144" name="Shape 144"/>
          <p:cNvSpPr/>
          <p:nvPr/>
        </p:nvSpPr>
        <p:spPr>
          <a:xfrm>
            <a:off x="1524000" y="5486400"/>
            <a:ext cx="5041901" cy="469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spcBef>
                <a:spcPts val="1400"/>
              </a:spcBef>
              <a:buClr>
                <a:srgbClr val="FFFFFF"/>
              </a:buClr>
              <a:buFont typeface="Tahoma"/>
              <a:defRPr sz="2400"/>
            </a:lvl1pPr>
          </a:lstStyle>
          <a:p>
            <a:r>
              <a:t>Source: NOAA</a:t>
            </a:r>
          </a:p>
        </p:txBody>
      </p:sp>
      <p:pic>
        <p:nvPicPr>
          <p:cNvPr id="145" name="image.png"/>
          <p:cNvPicPr>
            <a:picLocks/>
          </p:cNvPicPr>
          <p:nvPr/>
        </p:nvPicPr>
        <p:blipFill>
          <a:blip r:embed="rId2">
            <a:extLst/>
          </a:blip>
          <a:stretch>
            <a:fillRect/>
          </a:stretch>
        </p:blipFill>
        <p:spPr>
          <a:xfrm>
            <a:off x="1219200" y="1676400"/>
            <a:ext cx="6743701" cy="3624263"/>
          </a:xfrm>
          <a:prstGeom prst="rect">
            <a:avLst/>
          </a:prstGeom>
          <a:ln w="12700">
            <a:miter lim="400000"/>
          </a:ln>
        </p:spPr>
      </p:pic>
    </p:spTree>
  </p:cSld>
  <p:clrMapOvr>
    <a:masterClrMapping/>
  </p:clrMapOvr>
  <p:transition xmlns:p14="http://schemas.microsoft.com/office/powerpoint/2010/mai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 name="image.png"/>
          <p:cNvPicPr>
            <a:picLocks/>
          </p:cNvPicPr>
          <p:nvPr/>
        </p:nvPicPr>
        <p:blipFill>
          <a:blip r:embed="rId2">
            <a:extLst/>
          </a:blip>
          <a:stretch>
            <a:fillRect/>
          </a:stretch>
        </p:blipFill>
        <p:spPr>
          <a:xfrm>
            <a:off x="1295400" y="228600"/>
            <a:ext cx="6781801" cy="5068888"/>
          </a:xfrm>
          <a:prstGeom prst="rect">
            <a:avLst/>
          </a:prstGeom>
          <a:ln w="12700">
            <a:miter lim="400000"/>
          </a:ln>
        </p:spPr>
      </p:pic>
    </p:spTree>
  </p:cSld>
  <p:clrMapOvr>
    <a:masterClrMapping/>
  </p:clrMapOvr>
  <p:transition xmlns:p14="http://schemas.microsoft.com/office/powerpoint/2010/mai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image.jpg"/>
          <p:cNvPicPr>
            <a:picLocks/>
          </p:cNvPicPr>
          <p:nvPr/>
        </p:nvPicPr>
        <p:blipFill>
          <a:blip r:embed="rId2">
            <a:extLst/>
          </a:blip>
          <a:stretch>
            <a:fillRect/>
          </a:stretch>
        </p:blipFill>
        <p:spPr>
          <a:xfrm>
            <a:off x="819150" y="1123950"/>
            <a:ext cx="7505700" cy="4610100"/>
          </a:xfrm>
          <a:prstGeom prst="rect">
            <a:avLst/>
          </a:prstGeom>
          <a:ln w="12700">
            <a:miter lim="400000"/>
          </a:ln>
        </p:spPr>
      </p:pic>
    </p:spTree>
  </p:cSld>
  <p:clrMapOvr>
    <a:masterClrMapping/>
  </p:clrMapOvr>
  <p:transition xmlns:p14="http://schemas.microsoft.com/office/powerpoint/2010/mai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icture 091-filtered.jpg"/>
          <p:cNvPicPr>
            <a:picLocks/>
          </p:cNvPicPr>
          <p:nvPr/>
        </p:nvPicPr>
        <p:blipFill>
          <a:blip r:embed="rId2" cstate="screen">
            <a:extLst>
              <a:ext uri="{28A0092B-C50C-407E-A947-70E740481C1C}">
                <a14:useLocalDpi xmlns:a14="http://schemas.microsoft.com/office/drawing/2010/main"/>
              </a:ext>
            </a:extLst>
          </a:blip>
          <a:srcRect/>
          <a:stretch>
            <a:fillRect/>
          </a:stretch>
        </p:blipFill>
        <p:spPr>
          <a:xfrm>
            <a:off x="2057400" y="533400"/>
            <a:ext cx="4570413" cy="6034088"/>
          </a:xfrm>
          <a:prstGeom prst="rect">
            <a:avLst/>
          </a:prstGeom>
          <a:ln w="12700">
            <a:miter lim="400000"/>
          </a:ln>
        </p:spPr>
      </p:pic>
    </p:spTree>
  </p:cSld>
  <p:clrMapOvr>
    <a:masterClrMapping/>
  </p:clrMapOvr>
  <p:transition xmlns:p14="http://schemas.microsoft.com/office/powerpoint/2010/mai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image.png"/>
          <p:cNvPicPr>
            <a:picLocks/>
          </p:cNvPicPr>
          <p:nvPr/>
        </p:nvPicPr>
        <p:blipFill>
          <a:blip r:embed="rId2">
            <a:extLst/>
          </a:blip>
          <a:stretch>
            <a:fillRect/>
          </a:stretch>
        </p:blipFill>
        <p:spPr>
          <a:xfrm>
            <a:off x="838200" y="304800"/>
            <a:ext cx="2162175" cy="3048000"/>
          </a:xfrm>
          <a:prstGeom prst="rect">
            <a:avLst/>
          </a:prstGeom>
          <a:ln w="12700">
            <a:miter lim="400000"/>
          </a:ln>
        </p:spPr>
      </p:pic>
      <p:pic>
        <p:nvPicPr>
          <p:cNvPr id="154" name="image.png"/>
          <p:cNvPicPr>
            <a:picLocks/>
          </p:cNvPicPr>
          <p:nvPr/>
        </p:nvPicPr>
        <p:blipFill>
          <a:blip r:embed="rId3">
            <a:extLst/>
          </a:blip>
          <a:stretch>
            <a:fillRect/>
          </a:stretch>
        </p:blipFill>
        <p:spPr>
          <a:xfrm>
            <a:off x="3200400" y="381000"/>
            <a:ext cx="2509838" cy="2971801"/>
          </a:xfrm>
          <a:prstGeom prst="rect">
            <a:avLst/>
          </a:prstGeom>
          <a:ln w="12700">
            <a:miter lim="400000"/>
          </a:ln>
        </p:spPr>
      </p:pic>
      <p:pic>
        <p:nvPicPr>
          <p:cNvPr id="155" name="image.png"/>
          <p:cNvPicPr>
            <a:picLocks/>
          </p:cNvPicPr>
          <p:nvPr/>
        </p:nvPicPr>
        <p:blipFill>
          <a:blip r:embed="rId4">
            <a:extLst/>
          </a:blip>
          <a:stretch>
            <a:fillRect/>
          </a:stretch>
        </p:blipFill>
        <p:spPr>
          <a:xfrm>
            <a:off x="5791200" y="381000"/>
            <a:ext cx="2971801" cy="2514600"/>
          </a:xfrm>
          <a:prstGeom prst="rect">
            <a:avLst/>
          </a:prstGeom>
          <a:ln w="12700">
            <a:miter lim="400000"/>
          </a:ln>
        </p:spPr>
      </p:pic>
      <p:pic>
        <p:nvPicPr>
          <p:cNvPr id="156" name="image.png"/>
          <p:cNvPicPr>
            <a:picLocks/>
          </p:cNvPicPr>
          <p:nvPr/>
        </p:nvPicPr>
        <p:blipFill>
          <a:blip r:embed="rId5">
            <a:extLst/>
          </a:blip>
          <a:stretch>
            <a:fillRect/>
          </a:stretch>
        </p:blipFill>
        <p:spPr>
          <a:xfrm>
            <a:off x="5791200" y="3048000"/>
            <a:ext cx="2251075" cy="2590800"/>
          </a:xfrm>
          <a:prstGeom prst="rect">
            <a:avLst/>
          </a:prstGeom>
          <a:ln w="12700">
            <a:miter lim="400000"/>
          </a:ln>
        </p:spPr>
      </p:pic>
      <p:pic>
        <p:nvPicPr>
          <p:cNvPr id="157" name="image.png"/>
          <p:cNvPicPr>
            <a:picLocks/>
          </p:cNvPicPr>
          <p:nvPr/>
        </p:nvPicPr>
        <p:blipFill>
          <a:blip r:embed="rId6">
            <a:extLst/>
          </a:blip>
          <a:stretch>
            <a:fillRect/>
          </a:stretch>
        </p:blipFill>
        <p:spPr>
          <a:xfrm>
            <a:off x="2590800" y="3429000"/>
            <a:ext cx="2152650" cy="2314575"/>
          </a:xfrm>
          <a:prstGeom prst="rect">
            <a:avLst/>
          </a:prstGeom>
          <a:ln w="12700">
            <a:miter lim="400000"/>
          </a:ln>
        </p:spPr>
      </p:pic>
    </p:spTree>
  </p:cSld>
  <p:clrMapOvr>
    <a:masterClrMapping/>
  </p:clrMapOvr>
  <p:transition xmlns:p14="http://schemas.microsoft.com/office/powerpoint/2010/mai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 name="image.png"/>
          <p:cNvPicPr>
            <a:picLocks/>
          </p:cNvPicPr>
          <p:nvPr/>
        </p:nvPicPr>
        <p:blipFill>
          <a:blip r:embed="rId3">
            <a:extLst/>
          </a:blip>
          <a:stretch>
            <a:fillRect/>
          </a:stretch>
        </p:blipFill>
        <p:spPr>
          <a:xfrm>
            <a:off x="2362200" y="1828800"/>
            <a:ext cx="5037138" cy="4022726"/>
          </a:xfrm>
          <a:prstGeom prst="rect">
            <a:avLst/>
          </a:prstGeom>
          <a:ln w="12700">
            <a:miter lim="400000"/>
          </a:ln>
        </p:spPr>
      </p:pic>
      <p:sp>
        <p:nvSpPr>
          <p:cNvPr id="160" name="Shape 160"/>
          <p:cNvSpPr>
            <a:spLocks noGrp="1"/>
          </p:cNvSpPr>
          <p:nvPr>
            <p:ph type="title"/>
          </p:nvPr>
        </p:nvSpPr>
        <p:spPr>
          <a:prstGeom prst="rect">
            <a:avLst/>
          </a:prstGeom>
        </p:spPr>
        <p:txBody>
          <a:bodyPr/>
          <a:lstStyle>
            <a:lvl1pPr>
              <a:defRPr sz="4000"/>
            </a:lvl1pPr>
          </a:lstStyle>
          <a:p>
            <a:r>
              <a:t>Marco Polo saw junks with 64 cabins and 300 crew</a:t>
            </a:r>
          </a:p>
        </p:txBody>
      </p:sp>
    </p:spTree>
  </p:cSld>
  <p:clrMapOvr>
    <a:masterClrMapping/>
  </p:clrMapOvr>
  <p:transition xmlns:p14="http://schemas.microsoft.com/office/powerpoint/2010/mai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p:cNvSpPr>
          <p:nvPr>
            <p:ph type="title"/>
          </p:nvPr>
        </p:nvSpPr>
        <p:spPr>
          <a:prstGeom prst="rect">
            <a:avLst/>
          </a:prstGeom>
        </p:spPr>
        <p:txBody>
          <a:bodyPr/>
          <a:lstStyle>
            <a:lvl1pPr>
              <a:defRPr sz="4000"/>
            </a:lvl1pPr>
          </a:lstStyle>
          <a:p>
            <a:r>
              <a:t>The Seven Voyages of Zhenge He</a:t>
            </a:r>
          </a:p>
        </p:txBody>
      </p:sp>
      <p:pic>
        <p:nvPicPr>
          <p:cNvPr id="165" name="image.jpg"/>
          <p:cNvPicPr>
            <a:picLocks/>
          </p:cNvPicPr>
          <p:nvPr/>
        </p:nvPicPr>
        <p:blipFill>
          <a:blip r:embed="rId2">
            <a:extLst/>
          </a:blip>
          <a:stretch>
            <a:fillRect/>
          </a:stretch>
        </p:blipFill>
        <p:spPr>
          <a:xfrm>
            <a:off x="533400" y="1447800"/>
            <a:ext cx="8286751" cy="4492626"/>
          </a:xfrm>
          <a:prstGeom prst="rect">
            <a:avLst/>
          </a:prstGeom>
          <a:ln w="12700">
            <a:miter lim="400000"/>
          </a:ln>
        </p:spPr>
      </p:pic>
      <p:sp>
        <p:nvSpPr>
          <p:cNvPr id="166" name="Shape 166"/>
          <p:cNvSpPr/>
          <p:nvPr/>
        </p:nvSpPr>
        <p:spPr>
          <a:xfrm>
            <a:off x="1905000" y="6019800"/>
            <a:ext cx="6794500" cy="533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buClr>
                <a:srgbClr val="FFFFFF"/>
              </a:buClr>
              <a:buFont typeface="Tahoma"/>
              <a:defRPr sz="2800"/>
            </a:lvl1pPr>
          </a:lstStyle>
          <a:p>
            <a:r>
              <a:t>Courtesy:  qed.princeton.edu</a:t>
            </a:r>
          </a:p>
        </p:txBody>
      </p:sp>
    </p:spTree>
  </p:cSld>
  <p:clrMapOvr>
    <a:masterClrMapping/>
  </p:clrMapOvr>
  <p:transition xmlns:p14="http://schemas.microsoft.com/office/powerpoint/2010/mai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image.png"/>
          <p:cNvPicPr>
            <a:picLocks/>
          </p:cNvPicPr>
          <p:nvPr/>
        </p:nvPicPr>
        <p:blipFill>
          <a:blip r:embed="rId2">
            <a:extLst/>
          </a:blip>
          <a:stretch>
            <a:fillRect/>
          </a:stretch>
        </p:blipFill>
        <p:spPr>
          <a:xfrm>
            <a:off x="152400" y="152400"/>
            <a:ext cx="8686800" cy="4695825"/>
          </a:xfrm>
          <a:prstGeom prst="rect">
            <a:avLst/>
          </a:prstGeom>
          <a:ln w="12700">
            <a:miter lim="400000"/>
          </a:ln>
        </p:spPr>
      </p:pic>
      <p:sp>
        <p:nvSpPr>
          <p:cNvPr id="44" name="Shape 44"/>
          <p:cNvSpPr/>
          <p:nvPr/>
        </p:nvSpPr>
        <p:spPr>
          <a:xfrm>
            <a:off x="1905000" y="5334000"/>
            <a:ext cx="3670300" cy="469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spcBef>
                <a:spcPts val="1400"/>
              </a:spcBef>
              <a:buClr>
                <a:srgbClr val="FFFFFF"/>
              </a:buClr>
              <a:buFont typeface="Tahoma"/>
              <a:defRPr sz="2400"/>
            </a:lvl1pPr>
          </a:lstStyle>
          <a:p>
            <a:r>
              <a:t>Source: Wikipedia</a:t>
            </a:r>
          </a:p>
        </p:txBody>
      </p:sp>
    </p:spTree>
  </p:cSld>
  <p:clrMapOvr>
    <a:masterClrMapping/>
  </p:clrMapOvr>
  <p:transition xmlns:p14="http://schemas.microsoft.com/office/powerpoint/2010/mai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 name="image.png"/>
          <p:cNvPicPr>
            <a:picLocks/>
          </p:cNvPicPr>
          <p:nvPr/>
        </p:nvPicPr>
        <p:blipFill>
          <a:blip r:embed="rId2">
            <a:extLst/>
          </a:blip>
          <a:stretch>
            <a:fillRect/>
          </a:stretch>
        </p:blipFill>
        <p:spPr>
          <a:xfrm>
            <a:off x="2189162" y="190500"/>
            <a:ext cx="4927601" cy="4813301"/>
          </a:xfrm>
          <a:prstGeom prst="rect">
            <a:avLst/>
          </a:prstGeom>
          <a:ln w="12700">
            <a:miter lim="400000"/>
          </a:ln>
        </p:spPr>
      </p:pic>
      <p:sp>
        <p:nvSpPr>
          <p:cNvPr id="169" name="Shape 169"/>
          <p:cNvSpPr/>
          <p:nvPr/>
        </p:nvSpPr>
        <p:spPr>
          <a:xfrm>
            <a:off x="1066800" y="5791200"/>
            <a:ext cx="7099300" cy="596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buClr>
                <a:srgbClr val="FFFFFF"/>
              </a:buClr>
              <a:buFont typeface="Tahoma"/>
              <a:defRPr sz="3200"/>
            </a:lvl1pPr>
          </a:lstStyle>
          <a:p>
            <a:r>
              <a:t>Courtesy UCLA International Institute</a:t>
            </a:r>
          </a:p>
        </p:txBody>
      </p:sp>
    </p:spTree>
  </p:cSld>
  <p:clrMapOvr>
    <a:masterClrMapping/>
  </p:clrMapOvr>
  <p:transition xmlns:p14="http://schemas.microsoft.com/office/powerpoint/2010/mai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hape 171"/>
          <p:cNvSpPr>
            <a:spLocks noGrp="1"/>
          </p:cNvSpPr>
          <p:nvPr>
            <p:ph type="title"/>
          </p:nvPr>
        </p:nvSpPr>
        <p:spPr>
          <a:prstGeom prst="rect">
            <a:avLst/>
          </a:prstGeom>
        </p:spPr>
        <p:txBody>
          <a:bodyPr/>
          <a:lstStyle/>
          <a:p>
            <a:endParaRPr/>
          </a:p>
        </p:txBody>
      </p:sp>
      <p:pic>
        <p:nvPicPr>
          <p:cNvPr id="172" name="image-filtered.jpg"/>
          <p:cNvPicPr>
            <a:picLocks/>
          </p:cNvPicPr>
          <p:nvPr/>
        </p:nvPicPr>
        <p:blipFill>
          <a:blip r:embed="rId2">
            <a:extLst/>
          </a:blip>
          <a:stretch>
            <a:fillRect/>
          </a:stretch>
        </p:blipFill>
        <p:spPr>
          <a:xfrm>
            <a:off x="685800" y="838200"/>
            <a:ext cx="7875588" cy="5105400"/>
          </a:xfrm>
          <a:prstGeom prst="rect">
            <a:avLst/>
          </a:prstGeom>
          <a:ln w="12700">
            <a:miter lim="400000"/>
          </a:ln>
        </p:spPr>
      </p:pic>
      <p:sp>
        <p:nvSpPr>
          <p:cNvPr id="173" name="Shape 173"/>
          <p:cNvSpPr/>
          <p:nvPr/>
        </p:nvSpPr>
        <p:spPr>
          <a:xfrm>
            <a:off x="1295400" y="6172200"/>
            <a:ext cx="5880100" cy="469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spcBef>
                <a:spcPts val="1400"/>
              </a:spcBef>
              <a:buClr>
                <a:srgbClr val="FFFFFF"/>
              </a:buClr>
              <a:buFont typeface="Tahoma"/>
            </a:pPr>
            <a:r>
              <a:rPr sz="2400"/>
              <a:t>Kangnido map 1402</a:t>
            </a:r>
            <a:r>
              <a:t>   </a:t>
            </a:r>
            <a:r>
              <a:rPr sz="2400"/>
              <a:t>Source: Wikipedia</a:t>
            </a:r>
          </a:p>
        </p:txBody>
      </p:sp>
    </p:spTree>
  </p:cSld>
  <p:clrMapOvr>
    <a:masterClrMapping/>
  </p:clrMapOvr>
  <p:transition xmlns:p14="http://schemas.microsoft.com/office/powerpoint/2010/mai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 name="image.png"/>
          <p:cNvPicPr>
            <a:picLocks/>
          </p:cNvPicPr>
          <p:nvPr/>
        </p:nvPicPr>
        <p:blipFill>
          <a:blip r:embed="rId2">
            <a:extLst/>
          </a:blip>
          <a:stretch>
            <a:fillRect/>
          </a:stretch>
        </p:blipFill>
        <p:spPr>
          <a:xfrm>
            <a:off x="1524000" y="457200"/>
            <a:ext cx="6537326" cy="4602163"/>
          </a:xfrm>
          <a:prstGeom prst="rect">
            <a:avLst/>
          </a:prstGeom>
          <a:ln w="12700">
            <a:miter lim="400000"/>
          </a:ln>
        </p:spPr>
      </p:pic>
    </p:spTree>
  </p:cSld>
  <p:clrMapOvr>
    <a:masterClrMapping/>
  </p:clrMapOvr>
  <p:transition xmlns:p14="http://schemas.microsoft.com/office/powerpoint/2010/mai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Shape 177"/>
          <p:cNvSpPr>
            <a:spLocks noGrp="1"/>
          </p:cNvSpPr>
          <p:nvPr>
            <p:ph type="title"/>
          </p:nvPr>
        </p:nvSpPr>
        <p:spPr>
          <a:prstGeom prst="rect">
            <a:avLst/>
          </a:prstGeom>
        </p:spPr>
        <p:txBody>
          <a:bodyPr/>
          <a:lstStyle/>
          <a:p>
            <a:r>
              <a:t>Perhaps Apocryphal Voyages</a:t>
            </a:r>
          </a:p>
        </p:txBody>
      </p:sp>
      <p:sp>
        <p:nvSpPr>
          <p:cNvPr id="178" name="Shape 178"/>
          <p:cNvSpPr>
            <a:spLocks noGrp="1"/>
          </p:cNvSpPr>
          <p:nvPr>
            <p:ph type="body" idx="1"/>
          </p:nvPr>
        </p:nvSpPr>
        <p:spPr>
          <a:prstGeom prst="rect">
            <a:avLst/>
          </a:prstGeom>
        </p:spPr>
        <p:txBody>
          <a:bodyPr/>
          <a:lstStyle/>
          <a:p>
            <a:r>
              <a:t>St. Brendan (512 to 530) voyage to “The Isle of the Blessed.”  </a:t>
            </a:r>
          </a:p>
          <a:p>
            <a:pPr lvl="1"/>
            <a:r>
              <a:t>Many versions, with 14 to 60 pilgrims aboard.</a:t>
            </a:r>
          </a:p>
          <a:p>
            <a:r>
              <a:t>Owain Madoc (1170) voyage from Wales to Mobile Bay, Alabama.</a:t>
            </a:r>
          </a:p>
        </p:txBody>
      </p:sp>
    </p:spTree>
  </p:cSld>
  <p:clrMapOvr>
    <a:masterClrMapping/>
  </p:clrMapOvr>
  <p:transition xmlns:p14="http://schemas.microsoft.com/office/powerpoint/2010/mai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Shape 180"/>
          <p:cNvSpPr>
            <a:spLocks noGrp="1"/>
          </p:cNvSpPr>
          <p:nvPr>
            <p:ph type="title"/>
          </p:nvPr>
        </p:nvSpPr>
        <p:spPr>
          <a:prstGeom prst="rect">
            <a:avLst/>
          </a:prstGeom>
        </p:spPr>
        <p:txBody>
          <a:bodyPr/>
          <a:lstStyle/>
          <a:p>
            <a:r>
              <a:t>Exaggerated (?) Disputed(!)</a:t>
            </a:r>
          </a:p>
        </p:txBody>
      </p:sp>
      <p:sp>
        <p:nvSpPr>
          <p:cNvPr id="181" name="Shape 181"/>
          <p:cNvSpPr>
            <a:spLocks noGrp="1"/>
          </p:cNvSpPr>
          <p:nvPr>
            <p:ph type="body" idx="1"/>
          </p:nvPr>
        </p:nvSpPr>
        <p:spPr>
          <a:prstGeom prst="rect">
            <a:avLst/>
          </a:prstGeom>
        </p:spPr>
        <p:txBody>
          <a:bodyPr/>
          <a:lstStyle/>
          <a:p>
            <a:r>
              <a:t>The 1421 voyages of Zhenge He’s fleet to the Americas, Australia, Europe.</a:t>
            </a:r>
          </a:p>
          <a:p>
            <a:r>
              <a:t>Gavin Menzies claims this in “1421: The Year China Discovered the World”</a:t>
            </a:r>
          </a:p>
          <a:p>
            <a:r>
              <a:t>Sinclair (St. Clair) voyage from Scotland to New World around 1400</a:t>
            </a:r>
          </a:p>
        </p:txBody>
      </p:sp>
    </p:spTree>
  </p:cSld>
  <p:clrMapOvr>
    <a:masterClrMapping/>
  </p:clrMapOvr>
  <p:transition xmlns:p14="http://schemas.microsoft.com/office/powerpoint/2010/mai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 name="image-filtered.png"/>
          <p:cNvPicPr>
            <a:picLocks/>
          </p:cNvPicPr>
          <p:nvPr/>
        </p:nvPicPr>
        <p:blipFill>
          <a:blip r:embed="rId2">
            <a:extLst/>
          </a:blip>
          <a:stretch>
            <a:fillRect/>
          </a:stretch>
        </p:blipFill>
        <p:spPr>
          <a:xfrm>
            <a:off x="4876800" y="849312"/>
            <a:ext cx="3746500" cy="3035301"/>
          </a:xfrm>
          <a:prstGeom prst="rect">
            <a:avLst/>
          </a:prstGeom>
          <a:ln w="12700">
            <a:miter lim="400000"/>
          </a:ln>
        </p:spPr>
      </p:pic>
      <p:pic>
        <p:nvPicPr>
          <p:cNvPr id="184" name="image-filtered.png"/>
          <p:cNvPicPr>
            <a:picLocks/>
          </p:cNvPicPr>
          <p:nvPr/>
        </p:nvPicPr>
        <p:blipFill>
          <a:blip r:embed="rId3">
            <a:extLst/>
          </a:blip>
          <a:stretch>
            <a:fillRect/>
          </a:stretch>
        </p:blipFill>
        <p:spPr>
          <a:xfrm>
            <a:off x="177800" y="939800"/>
            <a:ext cx="4508501" cy="2882900"/>
          </a:xfrm>
          <a:prstGeom prst="rect">
            <a:avLst/>
          </a:prstGeom>
          <a:ln w="12700">
            <a:miter lim="400000"/>
          </a:ln>
        </p:spPr>
      </p:pic>
    </p:spTree>
  </p:cSld>
  <p:clrMapOvr>
    <a:masterClrMapping/>
  </p:clrMapOvr>
  <p:transition xmlns:p14="http://schemas.microsoft.com/office/powerpoint/2010/mai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 name="MCj04403900000[1].png"/>
          <p:cNvPicPr>
            <a:picLocks/>
          </p:cNvPicPr>
          <p:nvPr/>
        </p:nvPicPr>
        <p:blipFill>
          <a:blip r:embed="rId2">
            <a:extLst/>
          </a:blip>
          <a:stretch>
            <a:fillRect/>
          </a:stretch>
        </p:blipFill>
        <p:spPr>
          <a:xfrm>
            <a:off x="2362200" y="609600"/>
            <a:ext cx="4648201" cy="4648201"/>
          </a:xfrm>
          <a:prstGeom prst="rect">
            <a:avLst/>
          </a:prstGeom>
          <a:ln w="12700">
            <a:miter lim="400000"/>
          </a:ln>
        </p:spPr>
      </p:pic>
    </p:spTree>
  </p:cSld>
  <p:clrMapOvr>
    <a:masterClrMapping/>
  </p:clrMapOvr>
  <p:transition xmlns:p14="http://schemas.microsoft.com/office/powerpoint/2010/mai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p:nvPr/>
        </p:nvSpPr>
        <p:spPr>
          <a:xfrm>
            <a:off x="285750" y="2803525"/>
            <a:ext cx="0" cy="3035300"/>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68"/>
                </a:lnTo>
                <a:lnTo>
                  <a:pt x="0" y="68"/>
                </a:lnTo>
                <a:lnTo>
                  <a:pt x="0" y="678"/>
                </a:lnTo>
                <a:lnTo>
                  <a:pt x="0" y="21600"/>
                </a:lnTo>
                <a:lnTo>
                  <a:pt x="0" y="21600"/>
                </a:lnTo>
                <a:lnTo>
                  <a:pt x="0" y="0"/>
                </a:lnTo>
                <a:lnTo>
                  <a:pt x="0" y="0"/>
                </a:lnTo>
                <a:close/>
              </a:path>
            </a:pathLst>
          </a:custGeom>
          <a:solidFill>
            <a:srgbClr val="7BC233"/>
          </a:solidFill>
        </p:spPr>
        <p:txBody>
          <a:bodyPr lIns="50800" tIns="50800" rIns="50800" bIns="50800" anchor="ctr"/>
          <a:lstStyle/>
          <a:p>
            <a:endParaRPr/>
          </a:p>
        </p:txBody>
      </p:sp>
      <p:sp>
        <p:nvSpPr>
          <p:cNvPr id="189" name="Shape 189"/>
          <p:cNvSpPr>
            <a:spLocks noGrp="1"/>
          </p:cNvSpPr>
          <p:nvPr>
            <p:ph type="title"/>
          </p:nvPr>
        </p:nvSpPr>
        <p:spPr>
          <a:xfrm>
            <a:off x="685800" y="1997075"/>
            <a:ext cx="7772400" cy="1431925"/>
          </a:xfrm>
          <a:prstGeom prst="rect">
            <a:avLst/>
          </a:prstGeom>
        </p:spPr>
        <p:txBody>
          <a:bodyPr anchor="b"/>
          <a:lstStyle>
            <a:lvl1pPr algn="ctr">
              <a:defRPr>
                <a:effectLst>
                  <a:outerShdw blurRad="12700" dist="25400" dir="2700000" rotWithShape="0">
                    <a:srgbClr val="000000"/>
                  </a:outerShdw>
                </a:effectLst>
              </a:defRPr>
            </a:lvl1pPr>
          </a:lstStyle>
          <a:p>
            <a:r>
              <a:t>Thank You!</a:t>
            </a:r>
          </a:p>
        </p:txBody>
      </p:sp>
    </p:spTree>
  </p:cSld>
  <p:clrMapOvr>
    <a:masterClrMapping/>
  </p:clrMapOvr>
  <p:transition xmlns:p14="http://schemas.microsoft.com/office/powerpoint/2010/mai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hape 46"/>
          <p:cNvSpPr>
            <a:spLocks noGrp="1"/>
          </p:cNvSpPr>
          <p:nvPr>
            <p:ph type="title"/>
          </p:nvPr>
        </p:nvSpPr>
        <p:spPr>
          <a:prstGeom prst="rect">
            <a:avLst/>
          </a:prstGeom>
        </p:spPr>
        <p:txBody>
          <a:bodyPr/>
          <a:lstStyle/>
          <a:p>
            <a:endParaRPr/>
          </a:p>
        </p:txBody>
      </p:sp>
      <p:pic>
        <p:nvPicPr>
          <p:cNvPr id="47" name="image.png"/>
          <p:cNvPicPr>
            <a:picLocks/>
          </p:cNvPicPr>
          <p:nvPr/>
        </p:nvPicPr>
        <p:blipFill>
          <a:blip r:embed="rId3">
            <a:extLst/>
          </a:blip>
          <a:stretch>
            <a:fillRect/>
          </a:stretch>
        </p:blipFill>
        <p:spPr>
          <a:xfrm>
            <a:off x="228600" y="381000"/>
            <a:ext cx="8534401" cy="4583113"/>
          </a:xfrm>
          <a:prstGeom prst="rect">
            <a:avLst/>
          </a:prstGeom>
          <a:ln w="12700">
            <a:miter lim="400000"/>
          </a:ln>
        </p:spPr>
      </p:pic>
      <p:sp>
        <p:nvSpPr>
          <p:cNvPr id="48" name="Shape 48"/>
          <p:cNvSpPr/>
          <p:nvPr/>
        </p:nvSpPr>
        <p:spPr>
          <a:xfrm>
            <a:off x="1524000" y="5181600"/>
            <a:ext cx="5041901" cy="1092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spcBef>
                <a:spcPts val="1700"/>
              </a:spcBef>
              <a:buClr>
                <a:srgbClr val="FFFFFF"/>
              </a:buClr>
              <a:buFont typeface="Tahoma"/>
            </a:pPr>
            <a:r>
              <a:rPr sz="2800"/>
              <a:t>Major ocean surface currents</a:t>
            </a:r>
            <a:r>
              <a:t>  </a:t>
            </a:r>
          </a:p>
          <a:p>
            <a:pPr>
              <a:spcBef>
                <a:spcPts val="1400"/>
              </a:spcBef>
              <a:buClr>
                <a:srgbClr val="FFFFFF"/>
              </a:buClr>
              <a:buFont typeface="Tahoma"/>
              <a:defRPr sz="2400"/>
            </a:pPr>
            <a:r>
              <a:t>Source: NOAA</a:t>
            </a:r>
          </a:p>
        </p:txBody>
      </p:sp>
    </p:spTree>
  </p:cSld>
  <p:clrMapOvr>
    <a:masterClrMapping/>
  </p:clrMapOvr>
  <p:transition xmlns:p14="http://schemas.microsoft.com/office/powerpoint/2010/mai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image.jpg"/>
          <p:cNvPicPr>
            <a:picLocks/>
          </p:cNvPicPr>
          <p:nvPr/>
        </p:nvPicPr>
        <p:blipFill>
          <a:blip r:embed="rId3">
            <a:extLst/>
          </a:blip>
          <a:stretch>
            <a:fillRect/>
          </a:stretch>
        </p:blipFill>
        <p:spPr>
          <a:xfrm>
            <a:off x="50800" y="0"/>
            <a:ext cx="9017001" cy="5943600"/>
          </a:xfrm>
          <a:prstGeom prst="rect">
            <a:avLst/>
          </a:prstGeom>
          <a:ln w="12700">
            <a:miter lim="400000"/>
          </a:ln>
        </p:spPr>
      </p:pic>
      <p:sp>
        <p:nvSpPr>
          <p:cNvPr id="53" name="Shape 53"/>
          <p:cNvSpPr/>
          <p:nvPr/>
        </p:nvSpPr>
        <p:spPr>
          <a:xfrm>
            <a:off x="380999" y="6324600"/>
            <a:ext cx="8775701" cy="381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spcBef>
                <a:spcPts val="1100"/>
              </a:spcBef>
              <a:buClr>
                <a:srgbClr val="FFFFFF"/>
              </a:buClr>
              <a:buFont typeface="Tahoma"/>
            </a:lvl1pPr>
          </a:lstStyle>
          <a:p>
            <a:r>
              <a:t>Source: http://oceanservice.noaa.gov/education/kits/currents/06conveyor1.html</a:t>
            </a:r>
          </a:p>
        </p:txBody>
      </p:sp>
    </p:spTree>
  </p:cSld>
  <p:clrMapOvr>
    <a:masterClrMapping/>
  </p:clrMapOvr>
  <p:transition xmlns:p14="http://schemas.microsoft.com/office/powerpoint/2010/mai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p:cNvSpPr>
            <a:spLocks noGrp="1"/>
          </p:cNvSpPr>
          <p:nvPr>
            <p:ph type="title"/>
          </p:nvPr>
        </p:nvSpPr>
        <p:spPr>
          <a:prstGeom prst="rect">
            <a:avLst/>
          </a:prstGeom>
        </p:spPr>
        <p:txBody>
          <a:bodyPr/>
          <a:lstStyle/>
          <a:p>
            <a:endParaRPr/>
          </a:p>
        </p:txBody>
      </p:sp>
      <p:sp>
        <p:nvSpPr>
          <p:cNvPr id="58" name="Shape 58"/>
          <p:cNvSpPr>
            <a:spLocks noGrp="1"/>
          </p:cNvSpPr>
          <p:nvPr>
            <p:ph type="body" idx="1"/>
          </p:nvPr>
        </p:nvSpPr>
        <p:spPr>
          <a:prstGeom prst="rect">
            <a:avLst/>
          </a:prstGeom>
        </p:spPr>
        <p:txBody>
          <a:bodyPr/>
          <a:lstStyle/>
          <a:p>
            <a:endParaRPr/>
          </a:p>
        </p:txBody>
      </p:sp>
      <p:pic>
        <p:nvPicPr>
          <p:cNvPr id="59" name="image.jpg"/>
          <p:cNvPicPr>
            <a:picLocks/>
          </p:cNvPicPr>
          <p:nvPr/>
        </p:nvPicPr>
        <p:blipFill>
          <a:blip r:embed="rId2">
            <a:extLst/>
          </a:blip>
          <a:stretch>
            <a:fillRect/>
          </a:stretch>
        </p:blipFill>
        <p:spPr>
          <a:xfrm>
            <a:off x="0" y="12700"/>
            <a:ext cx="9080500" cy="5803900"/>
          </a:xfrm>
          <a:prstGeom prst="rect">
            <a:avLst/>
          </a:prstGeom>
          <a:ln w="12700">
            <a:miter lim="400000"/>
          </a:ln>
        </p:spPr>
      </p:pic>
    </p:spTree>
  </p:cSld>
  <p:clrMapOvr>
    <a:masterClrMapping/>
  </p:clrMapOvr>
  <p:transition xmlns:p14="http://schemas.microsoft.com/office/powerpoint/2010/mai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image.jpg"/>
          <p:cNvPicPr>
            <a:picLocks/>
          </p:cNvPicPr>
          <p:nvPr/>
        </p:nvPicPr>
        <p:blipFill>
          <a:blip r:embed="rId2">
            <a:extLst/>
          </a:blip>
          <a:stretch>
            <a:fillRect/>
          </a:stretch>
        </p:blipFill>
        <p:spPr>
          <a:xfrm>
            <a:off x="12700" y="0"/>
            <a:ext cx="9131301" cy="5778501"/>
          </a:xfrm>
          <a:prstGeom prst="rect">
            <a:avLst/>
          </a:prstGeom>
          <a:ln w="12700">
            <a:miter lim="400000"/>
          </a:ln>
        </p:spPr>
      </p:pic>
    </p:spTree>
  </p:cSld>
  <p:clrMapOvr>
    <a:masterClrMapping/>
  </p:clrMapOvr>
  <p:transition xmlns:p14="http://schemas.microsoft.com/office/powerpoint/2010/mai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image.jpg"/>
          <p:cNvPicPr>
            <a:picLocks/>
          </p:cNvPicPr>
          <p:nvPr/>
        </p:nvPicPr>
        <p:blipFill>
          <a:blip r:embed="rId2">
            <a:extLst/>
          </a:blip>
          <a:stretch>
            <a:fillRect/>
          </a:stretch>
        </p:blipFill>
        <p:spPr>
          <a:xfrm>
            <a:off x="0" y="0"/>
            <a:ext cx="9055100" cy="5791201"/>
          </a:xfrm>
          <a:prstGeom prst="rect">
            <a:avLst/>
          </a:prstGeom>
          <a:ln w="12700">
            <a:miter lim="400000"/>
          </a:ln>
        </p:spPr>
      </p:pic>
    </p:spTree>
  </p:cSld>
  <p:clrMapOvr>
    <a:masterClrMapping/>
  </p:clrMapOvr>
  <p:transition xmlns:p14="http://schemas.microsoft.com/office/powerpoint/2010/main" spd="slow"/>
</p:sld>
</file>

<file path=ppt/theme/theme1.xml><?xml version="1.0" encoding="utf-8"?>
<a:theme xmlns:a="http://schemas.openxmlformats.org/drawingml/2006/main" name="White">
  <a:themeElements>
    <a:clrScheme name="White">
      <a:dk1>
        <a:srgbClr val="FF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Tahoma"/>
        <a:ea typeface="Tahoma"/>
        <a:cs typeface="Tahoma"/>
      </a:majorFont>
      <a:minorFont>
        <a:latin typeface="Tahoma"/>
        <a:ea typeface="Tahoma"/>
        <a:cs typeface="Tahom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8D4D6"/>
        </a:solidFill>
        <a:ln w="9525" cap="flat">
          <a:solidFill>
            <a:srgbClr val="FFFFFF"/>
          </a:solidFill>
          <a:prstDash val="solid"/>
          <a:round/>
        </a:ln>
        <a:effectLst/>
        <a:sp3d/>
      </a:spPr>
      <a:bodyPr rot="0" spcFirstLastPara="1" vertOverflow="overflow" horzOverflow="overflow" vert="horz" wrap="square" lIns="50800" tIns="50800" rIns="50800" bIns="50800" numCol="1" spcCol="38100" rtlCol="0" anchor="ctr">
        <a:spAutoFit/>
      </a:bodyPr>
      <a:lstStyle>
        <a:defPPr marL="40639" marR="40639"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FFFFFF"/>
            </a:solidFill>
            <a:effectLst/>
            <a:uFill>
              <a:solidFill>
                <a:srgbClr val="FFFFFF"/>
              </a:solidFill>
            </a:uFill>
            <a:latin typeface="+mn-lt"/>
            <a:ea typeface="+mn-ea"/>
            <a:cs typeface="+mn-cs"/>
            <a:sym typeface="Tahom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9525" cap="flat">
          <a:solidFill>
            <a:srgbClr val="FFFFFF"/>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40639" marR="40639"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FFFFFF"/>
            </a:solidFill>
            <a:effectLst/>
            <a:uFill>
              <a:solidFill>
                <a:srgbClr val="FFFFFF"/>
              </a:solidFill>
            </a:uFill>
            <a:latin typeface="+mn-lt"/>
            <a:ea typeface="+mn-ea"/>
            <a:cs typeface="+mn-cs"/>
            <a:sym typeface="Tahom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Tahoma"/>
        <a:ea typeface="Tahoma"/>
        <a:cs typeface="Tahoma"/>
      </a:majorFont>
      <a:minorFont>
        <a:latin typeface="Tahoma"/>
        <a:ea typeface="Tahoma"/>
        <a:cs typeface="Tahom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8D4D6"/>
        </a:solidFill>
        <a:ln w="9525" cap="flat">
          <a:solidFill>
            <a:srgbClr val="FFFFFF"/>
          </a:solidFill>
          <a:prstDash val="solid"/>
          <a:round/>
        </a:ln>
        <a:effectLst/>
        <a:sp3d/>
      </a:spPr>
      <a:bodyPr rot="0" spcFirstLastPara="1" vertOverflow="overflow" horzOverflow="overflow" vert="horz" wrap="square" lIns="50800" tIns="50800" rIns="50800" bIns="50800" numCol="1" spcCol="38100" rtlCol="0" anchor="ctr">
        <a:spAutoFit/>
      </a:bodyPr>
      <a:lstStyle>
        <a:defPPr marL="40639" marR="40639"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FFFFFF"/>
            </a:solidFill>
            <a:effectLst/>
            <a:uFill>
              <a:solidFill>
                <a:srgbClr val="FFFFFF"/>
              </a:solidFill>
            </a:uFill>
            <a:latin typeface="+mn-lt"/>
            <a:ea typeface="+mn-ea"/>
            <a:cs typeface="+mn-cs"/>
            <a:sym typeface="Tahom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9525" cap="flat">
          <a:solidFill>
            <a:srgbClr val="FFFFFF"/>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40639" marR="40639"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FFFFFF"/>
            </a:solidFill>
            <a:effectLst/>
            <a:uFill>
              <a:solidFill>
                <a:srgbClr val="FFFFFF"/>
              </a:solidFill>
            </a:uFill>
            <a:latin typeface="+mn-lt"/>
            <a:ea typeface="+mn-ea"/>
            <a:cs typeface="+mn-cs"/>
            <a:sym typeface="Tahom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642</Words>
  <Application>Microsoft Macintosh PowerPoint</Application>
  <PresentationFormat>On-screen Show (4:3)</PresentationFormat>
  <Paragraphs>88</Paragraphs>
  <Slides>47</Slides>
  <Notes>8</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White</vt:lpstr>
      <vt:lpstr>Ocean Voyages before Steam</vt:lpstr>
      <vt:lpstr>How to explore in the ocean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propel a simple watercraft</vt:lpstr>
      <vt:lpstr>How to navigate</vt:lpstr>
      <vt:lpstr>PowerPoint Presentation</vt:lpstr>
      <vt:lpstr>PowerPoint Presentation</vt:lpstr>
      <vt:lpstr>PowerPoint Presentation</vt:lpstr>
      <vt:lpstr>PowerPoint Presentation</vt:lpstr>
      <vt:lpstr>Kon-Tiki raft of Thor Heyerdahl</vt:lpstr>
      <vt:lpstr>PowerPoint Presentation</vt:lpstr>
      <vt:lpstr>Ra-II, a Papyrus Boat</vt:lpstr>
      <vt:lpstr>PowerPoint Presentation</vt:lpstr>
      <vt:lpstr>PowerPoint Presentation</vt:lpstr>
      <vt:lpstr>PowerPoint Presentation</vt:lpstr>
      <vt:lpstr>PowerPoint Presentation</vt:lpstr>
      <vt:lpstr>Columbus’ first voyage</vt:lpstr>
      <vt:lpstr>Columbus’ first voyage</vt:lpstr>
      <vt:lpstr>PowerPoint Presentation</vt:lpstr>
      <vt:lpstr>Heyerdahl’s 1978 Tigris expedition</vt:lpstr>
      <vt:lpstr>What about the islands?</vt:lpstr>
      <vt:lpstr>Major ocean surface currents  </vt:lpstr>
      <vt:lpstr>Leif Erickson</vt:lpstr>
      <vt:lpstr>PowerPoint Presentation</vt:lpstr>
      <vt:lpstr>Major ocean surface currents  </vt:lpstr>
      <vt:lpstr>Major ocean surface currents  </vt:lpstr>
      <vt:lpstr>PowerPoint Presentation</vt:lpstr>
      <vt:lpstr>PowerPoint Presentation</vt:lpstr>
      <vt:lpstr>PowerPoint Presentation</vt:lpstr>
      <vt:lpstr>PowerPoint Presentation</vt:lpstr>
      <vt:lpstr>Marco Polo saw junks with 64 cabins and 300 crew</vt:lpstr>
      <vt:lpstr>The Seven Voyages of Zhenge He</vt:lpstr>
      <vt:lpstr>PowerPoint Presentation</vt:lpstr>
      <vt:lpstr>PowerPoint Presentation</vt:lpstr>
      <vt:lpstr>PowerPoint Presentation</vt:lpstr>
      <vt:lpstr>Perhaps Apocryphal Voyages</vt:lpstr>
      <vt:lpstr>Exaggerated (?) Disputed(!)</vt:lpstr>
      <vt:lpstr>PowerPoint Presentation</vt:lpstr>
      <vt:lpstr>PowerPoint Presentation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Ocean Voyages before Steam</dc:title>
  <cp:lastModifiedBy>RONALD LEACH</cp:lastModifiedBy>
  <cp:revision>1</cp:revision>
  <dcterms:modified xsi:type="dcterms:W3CDTF">2016-03-07T21:56:23Z</dcterms:modified>
</cp:coreProperties>
</file>