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40639" marR="40639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1pPr>
    <a:lvl2pPr marL="40639" marR="40639" indent="3429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2pPr>
    <a:lvl3pPr marL="40639" marR="40639" indent="685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3pPr>
    <a:lvl4pPr marL="40639" marR="40639" indent="10287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4pPr>
    <a:lvl5pPr marL="40639" marR="40639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5pPr>
    <a:lvl6pPr marL="40639" marR="40639" indent="17145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6pPr>
    <a:lvl7pPr marL="40639" marR="40639" indent="2057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7pPr>
    <a:lvl8pPr marL="40639" marR="40639" indent="24003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8pPr>
    <a:lvl9pPr marL="40639" marR="40639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8575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8575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8575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5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067243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c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Oc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h="21600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905000"/>
            <a:ext cx="8229600" cy="495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2pPr marL="783590" indent="-285750">
              <a:spcBef>
                <a:spcPts val="600"/>
              </a:spcBef>
              <a:buClr>
                <a:srgbClr val="FFFFFF"/>
              </a:buClr>
              <a:buSzPct val="100000"/>
              <a:buChar char="–"/>
              <a:defRPr sz="2800"/>
            </a:lvl2pPr>
            <a:lvl3pPr marL="1183639" indent="-228600">
              <a:spcBef>
                <a:spcPts val="500"/>
              </a:spcBef>
              <a:defRPr sz="2400"/>
            </a:lvl3pPr>
            <a:lvl4pPr marL="1640839" indent="-228600">
              <a:spcBef>
                <a:spcPts val="400"/>
              </a:spcBef>
              <a:buClr>
                <a:srgbClr val="FFFFFF"/>
              </a:buClr>
              <a:buSzPct val="100000"/>
              <a:buChar char="–"/>
              <a:defRPr sz="2000"/>
            </a:lvl4pPr>
            <a:lvl5pPr marL="2098039" indent="-228600">
              <a:spcBef>
                <a:spcPts val="400"/>
              </a:spcBef>
              <a:buSzPct val="80000"/>
              <a:buFont typeface="Wingdings"/>
              <a:buChar char=""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7463966" y="6422491"/>
            <a:ext cx="312068" cy="29898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marL="0" marR="0" algn="ctr" defTabSz="584200">
              <a:defRPr sz="1400"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xmlns:p14="http://schemas.microsoft.com/office/powerpoint/2010/main" spd="med"/>
  <p:txStyles>
    <p:titleStyle>
      <a:lvl1pPr marL="40639" marR="40639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1pPr>
      <a:lvl2pPr marL="40639" marR="40639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2pPr>
      <a:lvl3pPr marL="40639" marR="40639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3pPr>
      <a:lvl4pPr marL="40639" marR="40639" indent="685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4pPr>
      <a:lvl5pPr marL="40639" marR="40639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5pPr>
      <a:lvl6pPr marL="40639" marR="40639" indent="1143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6pPr>
      <a:lvl7pPr marL="40639" marR="40639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7pPr>
      <a:lvl8pPr marL="40639" marR="40639" indent="1600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8pPr>
      <a:lvl9pPr marL="40639" marR="40639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9pPr>
    </p:titleStyle>
    <p:bodyStyle>
      <a:lvl1pPr marL="383540" marR="40639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1pPr>
      <a:lvl2pPr marL="824411" marR="40639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2pPr>
      <a:lvl3pPr marL="1259839" marR="40639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3pPr>
      <a:lvl4pPr marL="17780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4pPr>
      <a:lvl5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5pPr>
      <a:lvl6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6pPr>
      <a:lvl7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7pPr>
      <a:lvl8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8pPr>
      <a:lvl9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jpeg"/><Relationship Id="rId3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381000" y="0"/>
            <a:ext cx="8305800" cy="1968500"/>
          </a:xfrm>
          <a:prstGeom prst="rect">
            <a:avLst/>
          </a:prstGeom>
        </p:spPr>
        <p:txBody>
          <a:bodyPr/>
          <a:lstStyle>
            <a:lvl1pPr algn="ctr">
              <a:defRPr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t>Space – Some Inside Views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sz="half" idx="1"/>
          </p:nvPr>
        </p:nvSpPr>
        <p:spPr>
          <a:xfrm>
            <a:off x="1219200" y="2597150"/>
            <a:ext cx="6400800" cy="3308350"/>
          </a:xfrm>
          <a:prstGeom prst="rect">
            <a:avLst/>
          </a:prstGeom>
        </p:spPr>
        <p:txBody>
          <a:bodyPr/>
          <a:lstStyle>
            <a:lvl1pPr marL="40639" indent="0" algn="ctr">
              <a:buSzTx/>
              <a:buNone/>
              <a:defRPr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t>Ronald J. Leach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Who are they?</a:t>
            </a:r>
          </a:p>
        </p:txBody>
      </p:sp>
      <p:pic>
        <p:nvPicPr>
          <p:cNvPr id="64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7725" y="1838325"/>
            <a:ext cx="3638550" cy="2565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image.png"/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22" t="2857" r="2622" b="2857"/>
          <a:stretch>
            <a:fillRect/>
          </a:stretch>
        </p:blipFill>
        <p:spPr>
          <a:xfrm>
            <a:off x="4960937" y="1684337"/>
            <a:ext cx="3013076" cy="275272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image.pn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86000" y="4953000"/>
            <a:ext cx="4143375" cy="4381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t>Astronaut Roger Chaffee at console during Gemini-Titan 3 flight</a:t>
            </a:r>
          </a:p>
        </p:txBody>
      </p:sp>
      <p:pic>
        <p:nvPicPr>
          <p:cNvPr id="69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76400" y="1828800"/>
            <a:ext cx="5334000" cy="39639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Apollo-Soyuz mission</a:t>
            </a:r>
          </a:p>
        </p:txBody>
      </p:sp>
      <p:pic>
        <p:nvPicPr>
          <p:cNvPr id="72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24000" y="1752600"/>
            <a:ext cx="5886450" cy="36306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t>French Space Agency on Spacelab</a:t>
            </a:r>
          </a:p>
        </p:txBody>
      </p:sp>
      <p:pic>
        <p:nvPicPr>
          <p:cNvPr id="75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00200" y="1768475"/>
            <a:ext cx="5943600" cy="39941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2500" y="304800"/>
            <a:ext cx="5676900" cy="4124325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image.pn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6800" y="4572000"/>
            <a:ext cx="6762750" cy="1828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81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38400" y="1066800"/>
            <a:ext cx="4397375" cy="43481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05000" y="1219200"/>
            <a:ext cx="5511800" cy="44624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86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91"/>
          <a:stretch>
            <a:fillRect/>
          </a:stretch>
        </p:blipFill>
        <p:spPr>
          <a:xfrm>
            <a:off x="2819400" y="1371600"/>
            <a:ext cx="3638550" cy="35496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Apollo XIII</a:t>
            </a:r>
          </a:p>
        </p:txBody>
      </p:sp>
      <p:pic>
        <p:nvPicPr>
          <p:cNvPr id="89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9600" y="1524000"/>
            <a:ext cx="3052763" cy="425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image.pn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43400" y="1524000"/>
            <a:ext cx="4214813" cy="4186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47912" y="1209675"/>
            <a:ext cx="4264026" cy="4256088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hape 93"/>
          <p:cNvSpPr/>
          <p:nvPr/>
        </p:nvSpPr>
        <p:spPr>
          <a:xfrm>
            <a:off x="914400" y="380999"/>
            <a:ext cx="7404100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2400"/>
              </a:spcBef>
              <a:buClr>
                <a:srgbClr val="FFFFFF"/>
              </a:buClr>
              <a:buFont typeface="Tahoma"/>
              <a:defRPr sz="4000"/>
            </a:lvl1pPr>
          </a:lstStyle>
          <a:p>
            <a:r>
              <a:t>Apollo XIII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15" t="3691"/>
          <a:stretch>
            <a:fillRect/>
          </a:stretch>
        </p:blipFill>
        <p:spPr>
          <a:xfrm>
            <a:off x="2932112" y="1371600"/>
            <a:ext cx="3525838" cy="35496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8600" y="457200"/>
            <a:ext cx="4441825" cy="3340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image.pn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95800" y="3733800"/>
            <a:ext cx="3903663" cy="28225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Other Successes</a:t>
            </a:r>
          </a:p>
        </p:txBody>
      </p:sp>
      <p:sp>
        <p:nvSpPr>
          <p:cNvPr id="99" name="Shape 9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IMP-8</a:t>
            </a:r>
          </a:p>
          <a:p>
            <a:r>
              <a:t>COBE</a:t>
            </a:r>
          </a:p>
          <a:p>
            <a:r>
              <a:t>SMEX, …</a:t>
            </a:r>
          </a:p>
          <a:p>
            <a:r>
              <a:t>Mars Rover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02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81600" y="1676400"/>
            <a:ext cx="3529013" cy="304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image.pn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533400"/>
            <a:ext cx="4724400" cy="37147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International Space Station</a:t>
            </a:r>
          </a:p>
        </p:txBody>
      </p:sp>
      <p:pic>
        <p:nvPicPr>
          <p:cNvPr id="106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227"/>
          <a:stretch>
            <a:fillRect/>
          </a:stretch>
        </p:blipFill>
        <p:spPr>
          <a:xfrm>
            <a:off x="1828800" y="2133600"/>
            <a:ext cx="4716463" cy="38084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Approach and dock</a:t>
            </a:r>
          </a:p>
        </p:txBody>
      </p:sp>
      <p:pic>
        <p:nvPicPr>
          <p:cNvPr id="109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05000" y="1873250"/>
            <a:ext cx="5181601" cy="35258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t>Approach Ellipsoid, Keep Out Sphere</a:t>
            </a:r>
          </a:p>
        </p:txBody>
      </p:sp>
      <p:pic>
        <p:nvPicPr>
          <p:cNvPr id="112" name="image.jp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33600" y="1857375"/>
            <a:ext cx="4953001" cy="3784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Can-Do Attitude</a:t>
            </a:r>
          </a:p>
        </p:txBody>
      </p:sp>
      <p:sp>
        <p:nvSpPr>
          <p:cNvPr id="115" name="Shape 11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Major Innovations</a:t>
            </a:r>
          </a:p>
          <a:p>
            <a:r>
              <a:t>Complex systems</a:t>
            </a:r>
          </a:p>
          <a:p>
            <a:r>
              <a:t>Safety-critical</a:t>
            </a:r>
          </a:p>
          <a:p>
            <a:r>
              <a:t>Long lead time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Is quality a problem?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Is quality a problem?</a:t>
            </a:r>
          </a:p>
        </p:txBody>
      </p:sp>
      <p:pic>
        <p:nvPicPr>
          <p:cNvPr id="120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000" y="1752600"/>
            <a:ext cx="6946900" cy="46974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Is Too Much Quality a problem?</a:t>
            </a:r>
          </a:p>
        </p:txBody>
      </p:sp>
      <p:sp>
        <p:nvSpPr>
          <p:cNvPr id="123" name="Shape 12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Safety is preeminent</a:t>
            </a:r>
          </a:p>
          <a:p>
            <a:r>
              <a:t>Does it stifle innovation?</a:t>
            </a:r>
          </a:p>
          <a:p>
            <a:r>
              <a:t>Is it too expensive?</a:t>
            </a:r>
          </a:p>
          <a:p>
            <a:r>
              <a:t>What about competition?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38" r="3918"/>
          <a:stretch>
            <a:fillRect/>
          </a:stretch>
        </p:blipFill>
        <p:spPr>
          <a:xfrm>
            <a:off x="2895600" y="1066800"/>
            <a:ext cx="3684588" cy="3732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Ariane-5</a:t>
            </a:r>
          </a:p>
        </p:txBody>
      </p:sp>
      <p:pic>
        <p:nvPicPr>
          <p:cNvPr id="126" name="image.jp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33800" y="762000"/>
            <a:ext cx="1316038" cy="43735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image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9800" y="457200"/>
            <a:ext cx="4762500" cy="53117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Industry</a:t>
            </a:r>
          </a:p>
        </p:txBody>
      </p:sp>
      <p:sp>
        <p:nvSpPr>
          <p:cNvPr id="131" name="Shape 13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More!</a:t>
            </a:r>
          </a:p>
          <a:p>
            <a:r>
              <a:t>Better!</a:t>
            </a:r>
          </a:p>
          <a:p>
            <a:r>
              <a:t>Cheaper!</a:t>
            </a:r>
          </a:p>
          <a:p>
            <a:r>
              <a:t>Faster!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t>Astronaut Roger Chaffee at console during Gemini-Titan 3 flight</a:t>
            </a:r>
          </a:p>
        </p:txBody>
      </p:sp>
      <p:pic>
        <p:nvPicPr>
          <p:cNvPr id="134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76400" y="1828800"/>
            <a:ext cx="5334000" cy="39639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Security</a:t>
            </a:r>
          </a:p>
        </p:txBody>
      </p:sp>
      <p:pic>
        <p:nvPicPr>
          <p:cNvPr id="137" name="MP900341710[2].jp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6800" y="1905000"/>
            <a:ext cx="2244725" cy="29257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dglxasset[3].pdf"/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4800" y="2090737"/>
            <a:ext cx="3048000" cy="18526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MCj04403900000[1]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62200" y="2159000"/>
            <a:ext cx="4648200" cy="23241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13843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Thank You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Sputnik – The Space Age</a:t>
            </a:r>
          </a:p>
        </p:txBody>
      </p:sp>
      <p:pic>
        <p:nvPicPr>
          <p:cNvPr id="40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65512" y="1676400"/>
            <a:ext cx="2262188" cy="3581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0" y="457200"/>
            <a:ext cx="6188075" cy="46085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Robert Goddard</a:t>
            </a:r>
          </a:p>
        </p:txBody>
      </p:sp>
      <p:pic>
        <p:nvPicPr>
          <p:cNvPr id="45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62600" y="1981200"/>
            <a:ext cx="3354388" cy="3135313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Shape 46"/>
          <p:cNvSpPr/>
          <p:nvPr/>
        </p:nvSpPr>
        <p:spPr>
          <a:xfrm>
            <a:off x="457200" y="1600200"/>
            <a:ext cx="4737100" cy="406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274002" indent="-233362">
              <a:buClr>
                <a:srgbClr val="FFFFFF"/>
              </a:buClr>
              <a:buSzPct val="100000"/>
              <a:buFont typeface="Tahoma"/>
              <a:buChar char="•"/>
              <a:defRPr sz="3200"/>
            </a:pPr>
            <a:r>
              <a:t>Explosion at WPI </a:t>
            </a:r>
          </a:p>
          <a:p>
            <a:pPr marL="274002" indent="-233362">
              <a:buClr>
                <a:srgbClr val="FFFFFF"/>
              </a:buClr>
              <a:buSzPct val="100000"/>
              <a:buFont typeface="Tahoma"/>
              <a:buChar char="•"/>
              <a:defRPr sz="3200"/>
            </a:pPr>
            <a:r>
              <a:t>Proved rockets work in vacuum </a:t>
            </a:r>
          </a:p>
          <a:p>
            <a:pPr marL="274002" indent="-233362">
              <a:buClr>
                <a:srgbClr val="FFFFFF"/>
              </a:buClr>
              <a:buSzPct val="100000"/>
              <a:buFont typeface="Tahoma"/>
              <a:buChar char="•"/>
              <a:defRPr sz="3200"/>
            </a:pPr>
            <a:r>
              <a:t>Liquid fuel rocket </a:t>
            </a:r>
          </a:p>
          <a:p>
            <a:pPr marL="274002" indent="-233362">
              <a:buClr>
                <a:srgbClr val="FFFFFF"/>
              </a:buClr>
              <a:buSzPct val="100000"/>
              <a:buFont typeface="Tahoma"/>
              <a:buChar char="•"/>
              <a:defRPr sz="3200"/>
            </a:pPr>
            <a:r>
              <a:t>Shot a scientific payload in a rocket </a:t>
            </a:r>
          </a:p>
          <a:p>
            <a:pPr marL="274002" indent="-233362">
              <a:buClr>
                <a:srgbClr val="FFFFFF"/>
              </a:buClr>
              <a:buSzPct val="100000"/>
              <a:buFont typeface="Tahoma"/>
              <a:buChar char="•"/>
              <a:defRPr sz="3200"/>
            </a:pPr>
            <a:r>
              <a:t>Multi-stage rocket</a:t>
            </a:r>
          </a:p>
          <a:p>
            <a:pPr marL="274002" indent="-233362">
              <a:buClr>
                <a:srgbClr val="FFFFFF"/>
              </a:buClr>
              <a:buSzPct val="100000"/>
              <a:buFont typeface="Tahoma"/>
              <a:buChar char="•"/>
              <a:defRPr sz="3200"/>
            </a:pPr>
            <a:r>
              <a:t>Rocket motor guidance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Who are they?</a:t>
            </a:r>
          </a:p>
        </p:txBody>
      </p:sp>
      <p:pic>
        <p:nvPicPr>
          <p:cNvPr id="49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3400" y="1600200"/>
            <a:ext cx="2563813" cy="3429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" name="image.png"/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05200" y="1600200"/>
            <a:ext cx="2208213" cy="3352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1" name="image.png"/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15025" y="1600200"/>
            <a:ext cx="2963863" cy="3352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Who are they?</a:t>
            </a:r>
          </a:p>
        </p:txBody>
      </p:sp>
      <p:pic>
        <p:nvPicPr>
          <p:cNvPr id="54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3400" y="1600200"/>
            <a:ext cx="2563813" cy="3429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5" name="image.png"/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05200" y="1600200"/>
            <a:ext cx="2208213" cy="3352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6" name="image.png"/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15025" y="1600200"/>
            <a:ext cx="2963863" cy="3352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image.pn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14400" y="5410200"/>
            <a:ext cx="7696200" cy="5191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Who are they?</a:t>
            </a:r>
          </a:p>
        </p:txBody>
      </p:sp>
      <p:pic>
        <p:nvPicPr>
          <p:cNvPr id="60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7725" y="1838325"/>
            <a:ext cx="3798888" cy="2565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image.png"/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22" t="2857" r="2622" b="2857"/>
          <a:stretch>
            <a:fillRect/>
          </a:stretch>
        </p:blipFill>
        <p:spPr>
          <a:xfrm>
            <a:off x="4960937" y="1684337"/>
            <a:ext cx="3013076" cy="2752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theme/theme1.xml><?xml version="1.0" encoding="utf-8"?>
<a:theme xmlns:a="http://schemas.openxmlformats.org/drawingml/2006/main" name="White">
  <a:themeElements>
    <a:clrScheme name="White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ahoma"/>
        <a:ea typeface="Tahoma"/>
        <a:cs typeface="Tahoma"/>
      </a:majorFont>
      <a:minorFont>
        <a:latin typeface="Tahoma"/>
        <a:ea typeface="Tahoma"/>
        <a:cs typeface="Tahom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8D4D6"/>
        </a:solidFill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ahoma"/>
        <a:ea typeface="Tahoma"/>
        <a:cs typeface="Tahoma"/>
      </a:majorFont>
      <a:minorFont>
        <a:latin typeface="Tahoma"/>
        <a:ea typeface="Tahoma"/>
        <a:cs typeface="Tahom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8D4D6"/>
        </a:solidFill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</Words>
  <Application>Microsoft Macintosh PowerPoint</Application>
  <PresentationFormat>On-screen Show (4:3)</PresentationFormat>
  <Paragraphs>48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White</vt:lpstr>
      <vt:lpstr>Space – Some Inside Views</vt:lpstr>
      <vt:lpstr>PowerPoint Presentation</vt:lpstr>
      <vt:lpstr>PowerPoint Presentation</vt:lpstr>
      <vt:lpstr>Sputnik – The Space Age</vt:lpstr>
      <vt:lpstr>PowerPoint Presentation</vt:lpstr>
      <vt:lpstr>Robert Goddard</vt:lpstr>
      <vt:lpstr>Who are they?</vt:lpstr>
      <vt:lpstr>Who are they?</vt:lpstr>
      <vt:lpstr>Who are they?</vt:lpstr>
      <vt:lpstr>Who are they?</vt:lpstr>
      <vt:lpstr>Astronaut Roger Chaffee at console during Gemini-Titan 3 flight</vt:lpstr>
      <vt:lpstr>Apollo-Soyuz mission</vt:lpstr>
      <vt:lpstr>French Space Agency on Spacelab</vt:lpstr>
      <vt:lpstr>PowerPoint Presentation</vt:lpstr>
      <vt:lpstr>PowerPoint Presentation</vt:lpstr>
      <vt:lpstr>PowerPoint Presentation</vt:lpstr>
      <vt:lpstr>PowerPoint Presentation</vt:lpstr>
      <vt:lpstr>Apollo XIII</vt:lpstr>
      <vt:lpstr>PowerPoint Presentation</vt:lpstr>
      <vt:lpstr>PowerPoint Presentation</vt:lpstr>
      <vt:lpstr>Other Successes</vt:lpstr>
      <vt:lpstr>PowerPoint Presentation</vt:lpstr>
      <vt:lpstr>The International Space Station</vt:lpstr>
      <vt:lpstr>Approach and dock</vt:lpstr>
      <vt:lpstr>Approach Ellipsoid, Keep Out Sphere</vt:lpstr>
      <vt:lpstr>The Can-Do Attitude</vt:lpstr>
      <vt:lpstr>Is quality a problem?</vt:lpstr>
      <vt:lpstr>Is quality a problem?</vt:lpstr>
      <vt:lpstr>Is Too Much Quality a problem?</vt:lpstr>
      <vt:lpstr>Ariane-5</vt:lpstr>
      <vt:lpstr>PowerPoint Presentation</vt:lpstr>
      <vt:lpstr>Industry</vt:lpstr>
      <vt:lpstr>Astronaut Roger Chaffee at console during Gemini-Titan 3 flight</vt:lpstr>
      <vt:lpstr>Security</vt:lpstr>
      <vt:lpstr>PowerPoint Presentation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Space – Some Inside Views</dc:title>
  <cp:lastModifiedBy>RONALD LEACH</cp:lastModifiedBy>
  <cp:revision>1</cp:revision>
  <dcterms:modified xsi:type="dcterms:W3CDTF">2016-03-07T21:56:46Z</dcterms:modified>
</cp:coreProperties>
</file>