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256" r:id="rId2"/>
    <p:sldId id="257" r:id="rId3"/>
    <p:sldId id="347" r:id="rId4"/>
    <p:sldId id="298" r:id="rId5"/>
    <p:sldId id="259" r:id="rId6"/>
    <p:sldId id="314" r:id="rId7"/>
    <p:sldId id="260" r:id="rId8"/>
    <p:sldId id="297" r:id="rId9"/>
    <p:sldId id="299" r:id="rId10"/>
    <p:sldId id="300" r:id="rId11"/>
    <p:sldId id="316" r:id="rId12"/>
    <p:sldId id="317" r:id="rId13"/>
    <p:sldId id="348" r:id="rId14"/>
    <p:sldId id="349" r:id="rId15"/>
    <p:sldId id="330" r:id="rId16"/>
    <p:sldId id="336" r:id="rId17"/>
    <p:sldId id="342" r:id="rId18"/>
    <p:sldId id="334" r:id="rId19"/>
    <p:sldId id="340" r:id="rId20"/>
    <p:sldId id="341" r:id="rId21"/>
    <p:sldId id="335" r:id="rId22"/>
    <p:sldId id="338" r:id="rId23"/>
    <p:sldId id="337" r:id="rId24"/>
    <p:sldId id="339" r:id="rId25"/>
    <p:sldId id="343" r:id="rId26"/>
    <p:sldId id="333" r:id="rId27"/>
    <p:sldId id="345" r:id="rId28"/>
    <p:sldId id="344" r:id="rId29"/>
    <p:sldId id="331" r:id="rId30"/>
    <p:sldId id="329" r:id="rId31"/>
    <p:sldId id="332" r:id="rId32"/>
    <p:sldId id="350" r:id="rId33"/>
    <p:sldId id="301" r:id="rId34"/>
    <p:sldId id="302" r:id="rId35"/>
    <p:sldId id="303" r:id="rId36"/>
    <p:sldId id="304" r:id="rId37"/>
    <p:sldId id="319" r:id="rId38"/>
    <p:sldId id="328" r:id="rId39"/>
    <p:sldId id="312" r:id="rId40"/>
    <p:sldId id="311" r:id="rId41"/>
    <p:sldId id="326" r:id="rId42"/>
    <p:sldId id="327" r:id="rId43"/>
    <p:sldId id="307" r:id="rId44"/>
    <p:sldId id="351" r:id="rId45"/>
    <p:sldId id="352" r:id="rId46"/>
    <p:sldId id="354" r:id="rId47"/>
    <p:sldId id="353" r:id="rId48"/>
    <p:sldId id="318" r:id="rId49"/>
    <p:sldId id="308" r:id="rId50"/>
    <p:sldId id="309" r:id="rId51"/>
    <p:sldId id="320" r:id="rId52"/>
    <p:sldId id="310" r:id="rId53"/>
    <p:sldId id="321" r:id="rId54"/>
    <p:sldId id="322" r:id="rId55"/>
    <p:sldId id="323" r:id="rId56"/>
    <p:sldId id="324" r:id="rId57"/>
    <p:sldId id="346" r:id="rId58"/>
    <p:sldId id="295" r:id="rId59"/>
    <p:sldId id="325" r:id="rId60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1pPr>
    <a:lvl2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2pPr>
    <a:lvl3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3pPr>
    <a:lvl4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4pPr>
    <a:lvl5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5pPr>
    <a:lvl6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6pPr>
    <a:lvl7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7pPr>
    <a:lvl8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8pPr>
    <a:lvl9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ahoma"/>
          <a:ea typeface="Tahoma"/>
          <a:cs typeface="Tahoma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ahoma"/>
          <a:ea typeface="Tahoma"/>
          <a:cs typeface="Tahoma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ahoma"/>
          <a:ea typeface="Tahoma"/>
          <a:cs typeface="Tahoma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ahoma"/>
          <a:ea typeface="Tahoma"/>
          <a:cs typeface="Tahoma"/>
        </a:font>
        <a:srgbClr val="FF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486586"/>
              <a:satOff val="5825"/>
              <a:lumOff val="54612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FF0000"/>
              </a:solidFill>
              <a:prstDash val="solid"/>
              <a:round/>
            </a:ln>
          </a:top>
          <a:bottom>
            <a:ln w="25400" cap="flat">
              <a:solidFill>
                <a:srgbClr val="FF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0000"/>
              </a:solidFill>
              <a:prstDash val="solid"/>
              <a:round/>
            </a:ln>
          </a:top>
          <a:bottom>
            <a:ln w="25400" cap="flat">
              <a:solidFill>
                <a:srgbClr val="FF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ahoma"/>
          <a:ea typeface="Tahoma"/>
          <a:cs typeface="Tahoma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ACA"/>
          </a:solidFill>
        </a:fill>
      </a:tcStyle>
    </a:wholeTbl>
    <a:band2H>
      <a:tcTxStyle/>
      <a:tcStyle>
        <a:tcBdr/>
        <a:fill>
          <a:solidFill>
            <a:schemeClr val="accent5">
              <a:hueOff val="-486586"/>
              <a:satOff val="5825"/>
              <a:lumOff val="54612"/>
            </a:schemeClr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0000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0000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048" autoAdjust="0"/>
    <p:restoredTop sz="86410" autoAdjust="0"/>
  </p:normalViewPr>
  <p:slideViewPr>
    <p:cSldViewPr snapToGrid="0" snapToObjects="1">
      <p:cViewPr>
        <p:scale>
          <a:sx n="100" d="100"/>
          <a:sy n="100" d="100"/>
        </p:scale>
        <p:origin x="-120" y="6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8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99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printerSettings" Target="printerSettings/printerSettings1.bin"/><Relationship Id="rId64" Type="http://schemas.openxmlformats.org/officeDocument/2006/relationships/presProps" Target="presProps.xml"/><Relationship Id="rId65" Type="http://schemas.openxmlformats.org/officeDocument/2006/relationships/viewProps" Target="viewProps.xml"/><Relationship Id="rId66" Type="http://schemas.openxmlformats.org/officeDocument/2006/relationships/theme" Target="theme/theme1.xml"/><Relationship Id="rId67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notesMaster" Target="notesMasters/notesMaster1.xml"/><Relationship Id="rId62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B4235-4D32-C446-AA25-FECC302699CF}" type="datetimeFigureOut">
              <a:rPr lang="en-US" smtClean="0"/>
              <a:t>5/15/18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125F0-0218-994C-8FAC-B9855084D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0697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" name="Shape 2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15597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defTabSz="584200" latinLnBrk="0">
      <a:defRPr sz="2200">
        <a:latin typeface="+mn-lt"/>
        <a:ea typeface="+mn-ea"/>
        <a:cs typeface="+mn-cs"/>
        <a:sym typeface="Lucida Grande"/>
      </a:defRPr>
    </a:lvl1pPr>
    <a:lvl2pPr indent="228600" defTabSz="584200" latinLnBrk="0">
      <a:defRPr sz="2200">
        <a:latin typeface="+mn-lt"/>
        <a:ea typeface="+mn-ea"/>
        <a:cs typeface="+mn-cs"/>
        <a:sym typeface="Lucida Grande"/>
      </a:defRPr>
    </a:lvl2pPr>
    <a:lvl3pPr indent="457200" defTabSz="584200" latinLnBrk="0">
      <a:defRPr sz="2200">
        <a:latin typeface="+mn-lt"/>
        <a:ea typeface="+mn-ea"/>
        <a:cs typeface="+mn-cs"/>
        <a:sym typeface="Lucida Grande"/>
      </a:defRPr>
    </a:lvl3pPr>
    <a:lvl4pPr indent="685800" defTabSz="584200" latinLnBrk="0">
      <a:defRPr sz="2200">
        <a:latin typeface="+mn-lt"/>
        <a:ea typeface="+mn-ea"/>
        <a:cs typeface="+mn-cs"/>
        <a:sym typeface="Lucida Grande"/>
      </a:defRPr>
    </a:lvl4pPr>
    <a:lvl5pPr indent="914400" defTabSz="584200" latinLnBrk="0">
      <a:defRPr sz="2200">
        <a:latin typeface="+mn-lt"/>
        <a:ea typeface="+mn-ea"/>
        <a:cs typeface="+mn-cs"/>
        <a:sym typeface="Lucida Grande"/>
      </a:defRPr>
    </a:lvl5pPr>
    <a:lvl6pPr indent="1143000" defTabSz="584200" latinLnBrk="0">
      <a:defRPr sz="2200">
        <a:latin typeface="+mn-lt"/>
        <a:ea typeface="+mn-ea"/>
        <a:cs typeface="+mn-cs"/>
        <a:sym typeface="Lucida Grande"/>
      </a:defRPr>
    </a:lvl6pPr>
    <a:lvl7pPr indent="1371600" defTabSz="584200" latinLnBrk="0">
      <a:defRPr sz="2200">
        <a:latin typeface="+mn-lt"/>
        <a:ea typeface="+mn-ea"/>
        <a:cs typeface="+mn-cs"/>
        <a:sym typeface="Lucida Grande"/>
      </a:defRPr>
    </a:lvl7pPr>
    <a:lvl8pPr indent="1600200" defTabSz="584200" latinLnBrk="0">
      <a:defRPr sz="2200">
        <a:latin typeface="+mn-lt"/>
        <a:ea typeface="+mn-ea"/>
        <a:cs typeface="+mn-cs"/>
        <a:sym typeface="Lucida Grande"/>
      </a:defRPr>
    </a:lvl8pPr>
    <a:lvl9pPr indent="1828800" defTabSz="584200" latinLnBrk="0">
      <a:defRPr sz="2200">
        <a:latin typeface="+mn-lt"/>
        <a:ea typeface="+mn-ea"/>
        <a:cs typeface="+mn-cs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Professor 41 years, 16 in math, 25 in Cs, including 9 as department </a:t>
            </a:r>
            <a:r>
              <a:rPr dirty="0" smtClean="0"/>
              <a:t>chair.</a:t>
            </a:r>
            <a:r>
              <a:rPr lang="en-US" baseline="0" dirty="0" smtClean="0"/>
              <a:t>  </a:t>
            </a:r>
            <a:r>
              <a:rPr dirty="0" smtClean="0"/>
              <a:t>Retired</a:t>
            </a:r>
            <a:r>
              <a:rPr dirty="0"/>
              <a:t>: amateur genealogist, editor, cruise lecturer, accredit visits for CS </a:t>
            </a:r>
            <a:r>
              <a:rPr dirty="0" smtClean="0"/>
              <a:t>programs</a:t>
            </a:r>
            <a:r>
              <a:rPr lang="en-US" dirty="0" smtClean="0"/>
              <a:t>.</a:t>
            </a:r>
            <a:r>
              <a:rPr lang="en-US" baseline="0" dirty="0"/>
              <a:t> </a:t>
            </a:r>
            <a:r>
              <a:rPr lang="en-US" baseline="0" dirty="0" smtClean="0"/>
              <a:t> </a:t>
            </a:r>
            <a:r>
              <a:rPr dirty="0" smtClean="0"/>
              <a:t>Always </a:t>
            </a:r>
            <a:r>
              <a:rPr dirty="0"/>
              <a:t>wanted to be a historian.  Cruise lecturer is probably as close as I can </a:t>
            </a:r>
            <a:r>
              <a:rPr dirty="0" smtClean="0"/>
              <a:t>get.</a:t>
            </a:r>
            <a:r>
              <a:rPr lang="en-US" baseline="0" dirty="0" smtClean="0"/>
              <a:t>  </a:t>
            </a:r>
            <a:r>
              <a:rPr lang="en-US" dirty="0" smtClean="0"/>
              <a:t>Didn’t really have the engineer’s tinkering</a:t>
            </a:r>
            <a:r>
              <a:rPr lang="en-US" baseline="0" dirty="0" smtClean="0"/>
              <a:t> culture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Almost</a:t>
            </a:r>
            <a:r>
              <a:rPr lang="en-US" baseline="0" dirty="0" smtClean="0"/>
              <a:t> e</a:t>
            </a:r>
            <a:r>
              <a:rPr lang="en-US" dirty="0" smtClean="0"/>
              <a:t>verybody</a:t>
            </a:r>
            <a:r>
              <a:rPr lang="en-US" baseline="0" dirty="0" smtClean="0"/>
              <a:t> knew an amateur car repair expert.  Carl Reeder.  I can fix this car for $500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3799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are Chevys</a:t>
            </a:r>
            <a:r>
              <a:rPr lang="en-US" baseline="0" dirty="0" smtClean="0"/>
              <a:t>.  Fins, chrome, headlights, ornaments.   Other GM models had similar features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3196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Why</a:t>
            </a:r>
            <a:r>
              <a:rPr lang="en-US" baseline="0" dirty="0" smtClean="0"/>
              <a:t> so many brands?  To cover the market.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5807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Hardtop convertible</a:t>
            </a:r>
            <a:r>
              <a:rPr lang="en-US" dirty="0" smtClean="0"/>
              <a:t>, sedan, sporty truck, station wagon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4028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966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1233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George Romney was the president of AMC.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016151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Article on what cars to buy.  “No one who is not married should buy a Rambler American.”  I had one before I got married.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1574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Love American Style segment,  ABC rejects show.  Lucas film a hit</a:t>
            </a:r>
            <a:r>
              <a:rPr lang="en-US" baseline="0" dirty="0" smtClean="0"/>
              <a:t>.  Happy Days runs for 10 years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278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It gets worse </a:t>
            </a:r>
            <a:r>
              <a:rPr lang="mr-IN" dirty="0" smtClean="0"/>
              <a:t>–</a:t>
            </a:r>
            <a:r>
              <a:rPr lang="en-US" dirty="0" smtClean="0"/>
              <a:t> when Apple Play or Android updates software new problems occur.  Bluetooth is not a secure communications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2805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Headlights in Honda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4028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Two hardtop convertibles.  Volvo C70 battery</a:t>
            </a:r>
            <a:r>
              <a:rPr lang="en-US" baseline="0" dirty="0" smtClean="0"/>
              <a:t> kept getting drained.  Sirius FM  </a:t>
            </a:r>
            <a:r>
              <a:rPr lang="en-US" dirty="0" smtClean="0"/>
              <a:t>Need for software update hard to detect.  </a:t>
            </a:r>
            <a:r>
              <a:rPr lang="en-US" b="1" dirty="0" smtClean="0"/>
              <a:t>Nearly</a:t>
            </a:r>
            <a:r>
              <a:rPr lang="en-US" b="1" baseline="0" dirty="0" smtClean="0"/>
              <a:t> all </a:t>
            </a:r>
            <a:r>
              <a:rPr lang="en-US" baseline="0" dirty="0" smtClean="0"/>
              <a:t>manufacturers have unwanted interaction with entertainment systems.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1321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Studebaker Lark  </a:t>
            </a:r>
            <a:r>
              <a:rPr lang="en-US" baseline="0" dirty="0" smtClean="0"/>
              <a:t>  </a:t>
            </a:r>
            <a:r>
              <a:rPr lang="en-US" dirty="0" smtClean="0"/>
              <a:t>Chevrolet </a:t>
            </a:r>
            <a:r>
              <a:rPr lang="en-US" dirty="0" err="1" smtClean="0"/>
              <a:t>Corvair</a:t>
            </a:r>
            <a:r>
              <a:rPr lang="en-US" baseline="0" dirty="0" smtClean="0"/>
              <a:t>    Ford Falcon   </a:t>
            </a:r>
            <a:r>
              <a:rPr lang="en-US" dirty="0" smtClean="0"/>
              <a:t>Plymouth Valiant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4886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do you get in?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9362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Three guys going bowling.  One with a bowling ball.  No bowling lanes on campus then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9362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Notice:</a:t>
            </a:r>
            <a:r>
              <a:rPr lang="en-US" baseline="0" dirty="0" smtClean="0"/>
              <a:t> l</a:t>
            </a:r>
            <a:r>
              <a:rPr lang="en-US" dirty="0" smtClean="0"/>
              <a:t>ots of newer cars, modern bus, school bus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2690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Modern,</a:t>
            </a:r>
            <a:r>
              <a:rPr lang="en-US" baseline="0" dirty="0" smtClean="0"/>
              <a:t> comfortable Chinese bus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8129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8" name="Shape 12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Notice</a:t>
            </a:r>
            <a:r>
              <a:rPr lang="en-US" baseline="0" dirty="0" smtClean="0"/>
              <a:t> how nice the cars look</a:t>
            </a: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8" name="Shape 12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Ha</a:t>
            </a:r>
            <a:r>
              <a:rPr lang="en-US" dirty="0" smtClean="0"/>
              <a:t>vana</a:t>
            </a:r>
            <a:r>
              <a:rPr lang="en-US" baseline="0" dirty="0" smtClean="0"/>
              <a:t> low-tech tranportation</a:t>
            </a: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Ernest Hemingway loved Cuba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478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0" name="Shape 16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Take a picture identifying</a:t>
            </a:r>
            <a:r>
              <a:rPr lang="en-US" baseline="0" dirty="0" smtClean="0"/>
              <a:t> the port </a:t>
            </a:r>
            <a:r>
              <a:rPr lang="mr-IN" baseline="0" dirty="0" smtClean="0"/>
              <a:t>–</a:t>
            </a:r>
            <a:r>
              <a:rPr lang="en-US" baseline="0" dirty="0" smtClean="0"/>
              <a:t> so you can organize your pictures.</a:t>
            </a: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Notice the hood ornament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4787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4114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Bondo</a:t>
            </a:r>
            <a:endParaRPr lang="en-US" dirty="0" smtClean="0"/>
          </a:p>
          <a:p>
            <a:r>
              <a:rPr lang="en-US" dirty="0" smtClean="0"/>
              <a:t>I remember seeing a VW beetle with a  Corvette engine.  Big at drag races.</a:t>
            </a:r>
          </a:p>
          <a:p>
            <a:r>
              <a:rPr lang="en-US" dirty="0" smtClean="0"/>
              <a:t>A fellow</a:t>
            </a:r>
            <a:r>
              <a:rPr lang="en-US" baseline="0" dirty="0" smtClean="0"/>
              <a:t> student had a VW beetle that turned over.  Had the top cut off, </a:t>
            </a:r>
            <a:r>
              <a:rPr lang="en-US" b="1" baseline="0" dirty="0" smtClean="0"/>
              <a:t>new</a:t>
            </a:r>
            <a:r>
              <a:rPr lang="en-US" baseline="0" dirty="0" smtClean="0"/>
              <a:t> doors installed, had a convertible top put on instead.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4556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Cuban-born</a:t>
            </a:r>
            <a:r>
              <a:rPr lang="en-US" baseline="0" dirty="0" smtClean="0"/>
              <a:t> stars in MLB have NICE cars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1079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Chinese car</a:t>
            </a:r>
            <a:r>
              <a:rPr lang="en-US" baseline="0" dirty="0" smtClean="0"/>
              <a:t>  </a:t>
            </a:r>
            <a:r>
              <a:rPr lang="en-US" dirty="0" smtClean="0"/>
              <a:t>Photo by CNBC</a:t>
            </a:r>
            <a:r>
              <a:rPr lang="en-US" baseline="0" dirty="0" smtClean="0"/>
              <a:t> Matt Clinch</a:t>
            </a:r>
          </a:p>
          <a:p>
            <a:r>
              <a:rPr lang="en-US" baseline="0" dirty="0" smtClean="0"/>
              <a:t>Only a 400 % markup </a:t>
            </a:r>
            <a:r>
              <a:rPr lang="mr-IN" baseline="0" dirty="0" smtClean="0"/>
              <a:t>–</a:t>
            </a:r>
            <a:r>
              <a:rPr lang="en-US" baseline="0" dirty="0" smtClean="0"/>
              <a:t> about $80,000 for this car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779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Decommissioned in Seville, Spain 2014, now in Cuba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832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Cuba is a land of surprises.  Little of what you have </a:t>
            </a:r>
            <a:r>
              <a:rPr dirty="0" smtClean="0"/>
              <a:t>he</a:t>
            </a:r>
            <a:r>
              <a:rPr lang="en-US" dirty="0" smtClean="0"/>
              <a:t>a</a:t>
            </a:r>
            <a:r>
              <a:rPr dirty="0" smtClean="0"/>
              <a:t>rd </a:t>
            </a:r>
            <a:r>
              <a:rPr dirty="0"/>
              <a:t>is completely </a:t>
            </a:r>
            <a:r>
              <a:rPr dirty="0" smtClean="0"/>
              <a:t>accurate</a:t>
            </a:r>
            <a:r>
              <a:rPr lang="en-US" dirty="0" smtClean="0"/>
              <a:t>.</a:t>
            </a:r>
            <a:r>
              <a:rPr lang="en-US" baseline="0" dirty="0" smtClean="0"/>
              <a:t>  </a:t>
            </a:r>
            <a:r>
              <a:rPr lang="en-US" dirty="0" smtClean="0"/>
              <a:t>Thrill and Chill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Hard to get parts, especially on older American</a:t>
            </a:r>
            <a:r>
              <a:rPr lang="en-US" baseline="0" dirty="0" smtClean="0"/>
              <a:t> cars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Cuba is in the Caribbean</a:t>
            </a:r>
            <a:r>
              <a:rPr dirty="0" smtClean="0"/>
              <a:t>.</a:t>
            </a:r>
            <a:r>
              <a:rPr lang="en-US" dirty="0" smtClean="0"/>
              <a:t>  Not Arizona !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7200">
              <a:defRPr sz="1400">
                <a:latin typeface="+mj-lt"/>
                <a:ea typeface="+mj-ea"/>
                <a:cs typeface="+mj-cs"/>
                <a:sym typeface="Helvetica"/>
              </a:defRPr>
            </a:pPr>
            <a:r>
              <a:rPr lang="en-US" sz="2400" baseline="0" dirty="0" smtClean="0">
                <a:latin typeface="+mn-lt"/>
                <a:ea typeface="+mn-ea"/>
                <a:cs typeface="+mn-cs"/>
                <a:sym typeface="Helvetica"/>
              </a:rPr>
              <a:t>Lots of winds.  And even worse, hurricanes.  Driving winds in hurricanes can flood cars from both above and below.</a:t>
            </a:r>
            <a:endParaRPr lang="en-US" sz="2400" dirty="0" smtClean="0"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90099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Many</a:t>
            </a:r>
            <a:r>
              <a:rPr lang="en-US" baseline="0" dirty="0" smtClean="0"/>
              <a:t> cars not in garages,  Tarps are useless in high winds or hurricanes.  Seinfeld routine on a mattress tied to the roof of a car, holding it with his left hand out the window.  I got it !  I got it 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56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Imported FROM</a:t>
            </a:r>
            <a:r>
              <a:rPr lang="en-US" baseline="0" dirty="0" smtClean="0"/>
              <a:t> COUNTRIES THAT TRADE WITH CUBA  Repairs </a:t>
            </a:r>
            <a:r>
              <a:rPr lang="mr-IN" baseline="0" dirty="0" smtClean="0"/>
              <a:t>–</a:t>
            </a:r>
            <a:r>
              <a:rPr lang="en-US" baseline="0" dirty="0" smtClean="0"/>
              <a:t> think of the US hot rod culture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602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c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905000"/>
            <a:ext cx="8229600" cy="495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463966" y="6422492"/>
            <a:ext cx="312068" cy="29898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marR="0" indent="0" algn="ctr" defTabSz="584200">
              <a:defRPr sz="1400">
                <a:solidFill>
                  <a:srgbClr val="FF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  <p:transition xmlns:p14="http://schemas.microsoft.com/office/powerpoint/2010/main" spd="med"/>
  <p:hf hdr="0" dt="0"/>
  <p:txStyles>
    <p:titleStyle>
      <a:lvl1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1pPr>
      <a:lvl2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2pPr>
      <a:lvl3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3pPr>
      <a:lvl4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4pPr>
      <a:lvl5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5pPr>
      <a:lvl6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6pPr>
      <a:lvl7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7pPr>
      <a:lvl8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8pPr>
      <a:lvl9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9pPr>
    </p:titleStyle>
    <p:bodyStyle>
      <a:lvl1pPr marL="383540" marR="40639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1pPr>
      <a:lvl2pPr marL="824411" marR="40639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00000"/>
        <a:buFont typeface="Tahoma"/>
        <a:buChar char="–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2pPr>
      <a:lvl3pPr marL="1259838" marR="40639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3pPr>
      <a:lvl4pPr marL="1777999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00000"/>
        <a:buFont typeface="Tahoma"/>
        <a:buChar char="–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4pPr>
      <a:lvl5pPr marL="2235199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80000"/>
        <a:buFont typeface="Tahoma"/>
        <a:buChar char="❖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5pPr>
      <a:lvl6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6pPr>
      <a:lvl7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7pPr>
      <a:lvl8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8pPr>
      <a:lvl9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1pPr>
      <a:lvl2pPr marL="0" marR="0" indent="40639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2pPr>
      <a:lvl3pPr marL="0" marR="0" indent="40639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3pPr>
      <a:lvl4pPr marL="0" marR="0" indent="40639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4pPr>
      <a:lvl5pPr marL="0" marR="0" indent="40639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5pPr>
      <a:lvl6pPr marL="0" marR="0" indent="40639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6pPr>
      <a:lvl7pPr marL="0" marR="0" indent="40639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7pPr>
      <a:lvl8pPr marL="0" marR="0" indent="40639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8pPr>
      <a:lvl9pPr marL="0" marR="0" indent="40639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jpeg"/><Relationship Id="rId3" Type="http://schemas.openxmlformats.org/officeDocument/2006/relationships/image" Target="../media/image37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.jpeg"/><Relationship Id="rId3" Type="http://schemas.openxmlformats.org/officeDocument/2006/relationships/image" Target="../media/image39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JPG"/><Relationship Id="rId3" Type="http://schemas.openxmlformats.org/officeDocument/2006/relationships/image" Target="../media/image41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3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5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6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32"/>
          <p:cNvSpPr txBox="1">
            <a:spLocks noGrp="1"/>
          </p:cNvSpPr>
          <p:nvPr>
            <p:ph type="title"/>
          </p:nvPr>
        </p:nvSpPr>
        <p:spPr>
          <a:xfrm>
            <a:off x="381000" y="0"/>
            <a:ext cx="8305800" cy="19685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FF0000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</a:defRPr>
            </a:lvl1pPr>
          </a:lstStyle>
          <a:p>
            <a:r>
              <a:rPr lang="en-US" dirty="0" smtClean="0"/>
              <a:t>The Cars of </a:t>
            </a:r>
            <a:r>
              <a:rPr dirty="0" smtClean="0"/>
              <a:t>Cuba</a:t>
            </a:r>
            <a:endParaRPr dirty="0"/>
          </a:p>
        </p:txBody>
      </p:sp>
      <p:sp>
        <p:nvSpPr>
          <p:cNvPr id="23" name="Shape 33"/>
          <p:cNvSpPr txBox="1">
            <a:spLocks noGrp="1"/>
          </p:cNvSpPr>
          <p:nvPr>
            <p:ph type="body" sz="half" idx="1"/>
          </p:nvPr>
        </p:nvSpPr>
        <p:spPr>
          <a:xfrm>
            <a:off x="1028700" y="2070100"/>
            <a:ext cx="6591300" cy="3517900"/>
          </a:xfrm>
          <a:prstGeom prst="rect">
            <a:avLst/>
          </a:prstGeom>
        </p:spPr>
        <p:txBody>
          <a:bodyPr/>
          <a:lstStyle>
            <a:lvl1pPr marL="0" indent="40639" algn="ctr">
              <a:buSzTx/>
              <a:buNone/>
              <a:defRPr>
                <a:solidFill>
                  <a:srgbClr val="FFFF00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</a:defRPr>
            </a:lvl1pPr>
          </a:lstStyle>
          <a:p>
            <a:r>
              <a:rPr dirty="0"/>
              <a:t>Ronald J. Leach</a:t>
            </a:r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Cuban Weather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Hot (subtropical)</a:t>
            </a:r>
          </a:p>
          <a:p>
            <a:r>
              <a:rPr lang="en-US" dirty="0" smtClean="0"/>
              <a:t>Lots of </a:t>
            </a:r>
            <a:r>
              <a:rPr lang="en-US" dirty="0"/>
              <a:t>o</a:t>
            </a:r>
            <a:r>
              <a:rPr lang="en-US" dirty="0" smtClean="0"/>
              <a:t>cean breezes, so salt water in the air</a:t>
            </a:r>
          </a:p>
          <a:p>
            <a:r>
              <a:rPr lang="en-US" dirty="0" smtClean="0"/>
              <a:t>Humid</a:t>
            </a:r>
          </a:p>
          <a:p>
            <a:r>
              <a:rPr lang="en-US" dirty="0" smtClean="0"/>
              <a:t>Frequent Rains</a:t>
            </a:r>
          </a:p>
          <a:p>
            <a:endParaRPr lang="en-US" dirty="0"/>
          </a:p>
          <a:p>
            <a:r>
              <a:rPr lang="en-US" dirty="0" smtClean="0"/>
              <a:t>So </a:t>
            </a:r>
            <a:r>
              <a:rPr lang="mr-IN" dirty="0" smtClean="0"/>
              <a:t>…</a:t>
            </a:r>
            <a:endParaRPr lang="en-US" dirty="0" smtClean="0"/>
          </a:p>
          <a:p>
            <a:r>
              <a:rPr lang="en-US" dirty="0" smtClean="0"/>
              <a:t>Rust (but not as much as in areas where the roads get salted)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252692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Major Problem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New cars, trucks, and buses need to be imported (from where?)</a:t>
            </a:r>
          </a:p>
          <a:p>
            <a:r>
              <a:rPr lang="en-US" dirty="0" smtClean="0"/>
              <a:t>Older cars need to be repaired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219402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defRPr>
                <a:solidFill>
                  <a:srgbClr val="FFFF00"/>
                </a:solidFill>
              </a:defRPr>
            </a:pPr>
            <a:r>
              <a:rPr lang="en-US" dirty="0"/>
              <a:t>1950s Cars and Older</a:t>
            </a:r>
          </a:p>
        </p:txBody>
      </p:sp>
      <p:sp>
        <p:nvSpPr>
          <p:cNvPr id="41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FF00"/>
                </a:solidFill>
              </a:defRPr>
            </a:pPr>
            <a:r>
              <a:rPr lang="en-US" dirty="0" smtClean="0"/>
              <a:t>US cars were big!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lang="en-US" dirty="0" smtClean="0"/>
              <a:t>Fins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lang="en-US" dirty="0" smtClean="0"/>
              <a:t>Big, pointy headlights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lang="en-US" dirty="0" smtClean="0"/>
              <a:t>Hood ornaments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lang="en-US" dirty="0" smtClean="0"/>
              <a:t>Lots of chrome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lang="en-US" dirty="0" smtClean="0"/>
              <a:t>Protruding mirrors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lang="mr-IN" dirty="0" smtClean="0"/>
              <a:t>…</a:t>
            </a:r>
            <a:endParaRPr dirty="0"/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692702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Older cars were easier to fix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Lots of room under hood</a:t>
            </a:r>
          </a:p>
          <a:p>
            <a:r>
              <a:rPr lang="en-US" dirty="0" smtClean="0"/>
              <a:t>Didn’t need a lot of tools</a:t>
            </a:r>
          </a:p>
          <a:p>
            <a:r>
              <a:rPr lang="en-US" dirty="0" smtClean="0"/>
              <a:t>Lots of ground clearance</a:t>
            </a:r>
          </a:p>
          <a:p>
            <a:r>
              <a:rPr lang="en-US" dirty="0" smtClean="0"/>
              <a:t>Often didn’t need a lift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0816344"/>
      </p:ext>
    </p:extLst>
  </p:cSld>
  <p:clrMapOvr>
    <a:masterClrMapping/>
  </p:clrMapOvr>
  <p:transition xmlns:p14="http://schemas.microsoft.com/office/powerpoint/2010/main"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There was a car culture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14</a:t>
            </a:fld>
            <a:endParaRPr lang="uk-UA"/>
          </a:p>
        </p:txBody>
      </p:sp>
      <p:pic>
        <p:nvPicPr>
          <p:cNvPr id="5" name="Pictur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200" y="2002892"/>
            <a:ext cx="665480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09885"/>
      </p:ext>
    </p:extLst>
  </p:cSld>
  <p:clrMapOvr>
    <a:masterClrMapping/>
  </p:clrMapOvr>
  <p:transition xmlns:p14="http://schemas.microsoft.com/office/powerpoint/2010/main"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 cars in the late 1950s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15</a:t>
            </a:fld>
            <a:endParaRPr lang="uk-UA"/>
          </a:p>
        </p:txBody>
      </p:sp>
      <p:pic>
        <p:nvPicPr>
          <p:cNvPr id="5" name="Picture 4" descr="Screen Shot 2018-04-09 at 4.46.0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33" y="1905000"/>
            <a:ext cx="7686367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6519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GM brands in the 50s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Chevrolet</a:t>
            </a:r>
          </a:p>
          <a:p>
            <a:r>
              <a:rPr lang="en-US" dirty="0" smtClean="0"/>
              <a:t>Pontiac</a:t>
            </a:r>
          </a:p>
          <a:p>
            <a:r>
              <a:rPr lang="en-US" dirty="0" smtClean="0"/>
              <a:t>Oldsmobile</a:t>
            </a:r>
          </a:p>
          <a:p>
            <a:r>
              <a:rPr lang="en-US" dirty="0" smtClean="0"/>
              <a:t>Buick</a:t>
            </a:r>
          </a:p>
          <a:p>
            <a:r>
              <a:rPr lang="en-US" dirty="0" smtClean="0"/>
              <a:t>Cadillac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962725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17</a:t>
            </a:fld>
            <a:endParaRPr lang="uk-UA"/>
          </a:p>
        </p:txBody>
      </p:sp>
      <p:pic>
        <p:nvPicPr>
          <p:cNvPr id="5" name="Picture 4" descr="Screen Shot 2018-04-17 at 1.12.4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66" y="1263650"/>
            <a:ext cx="7652866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1326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Ford Brands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Ford</a:t>
            </a:r>
          </a:p>
          <a:p>
            <a:r>
              <a:rPr lang="en-US" dirty="0" smtClean="0"/>
              <a:t>Mercury</a:t>
            </a:r>
          </a:p>
          <a:p>
            <a:r>
              <a:rPr lang="en-US" dirty="0" smtClean="0"/>
              <a:t>Lincoln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413556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19</a:t>
            </a:fld>
            <a:endParaRPr lang="uk-UA"/>
          </a:p>
        </p:txBody>
      </p:sp>
      <p:pic>
        <p:nvPicPr>
          <p:cNvPr id="5" name="Picture 4" descr="Screen Shot 2018-04-17 at 1.04.1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0" y="527050"/>
            <a:ext cx="3581400" cy="2527300"/>
          </a:xfrm>
          <a:prstGeom prst="rect">
            <a:avLst/>
          </a:prstGeom>
        </p:spPr>
      </p:pic>
      <p:pic>
        <p:nvPicPr>
          <p:cNvPr id="6" name="Picture 5" descr="Screen Shot 2018-04-17 at 1.06.52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5"/>
          <a:stretch/>
        </p:blipFill>
        <p:spPr>
          <a:xfrm>
            <a:off x="4804234" y="628650"/>
            <a:ext cx="2971800" cy="2336800"/>
          </a:xfrm>
          <a:prstGeom prst="rect">
            <a:avLst/>
          </a:prstGeom>
        </p:spPr>
      </p:pic>
      <p:pic>
        <p:nvPicPr>
          <p:cNvPr id="7" name="Picture 6" descr="Screen Shot 2018-04-17 at 1.08.08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266" y="3054350"/>
            <a:ext cx="2933700" cy="2743200"/>
          </a:xfrm>
          <a:prstGeom prst="rect">
            <a:avLst/>
          </a:prstGeom>
        </p:spPr>
      </p:pic>
      <p:pic>
        <p:nvPicPr>
          <p:cNvPr id="8" name="Picture 7" descr="Screen Shot 2018-04-17 at 1.09.19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3181350"/>
            <a:ext cx="2870200" cy="26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739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defRPr>
                <a:solidFill>
                  <a:srgbClr val="FFFF00"/>
                </a:solidFill>
              </a:defRPr>
            </a:pPr>
            <a:r>
              <a:rPr dirty="0"/>
              <a:t>About Ron Leach</a:t>
            </a:r>
            <a:br>
              <a:rPr dirty="0"/>
            </a:br>
            <a:endParaRPr dirty="0"/>
          </a:p>
        </p:txBody>
      </p:sp>
      <p:sp>
        <p:nvSpPr>
          <p:cNvPr id="27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FF00"/>
                </a:solidFill>
              </a:defRPr>
            </a:pPr>
            <a:r>
              <a:rPr lang="en-US" dirty="0" smtClean="0"/>
              <a:t>About me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 smtClean="0"/>
              <a:t>My </a:t>
            </a:r>
            <a:r>
              <a:rPr dirty="0"/>
              <a:t>lectures aboard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Questions while you are on board</a:t>
            </a:r>
          </a:p>
        </p:txBody>
      </p:sp>
      <p:sp>
        <p:nvSpPr>
          <p:cNvPr id="2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Ford Brands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Ford</a:t>
            </a:r>
          </a:p>
          <a:p>
            <a:r>
              <a:rPr lang="en-US" dirty="0" smtClean="0"/>
              <a:t>Mercury</a:t>
            </a:r>
          </a:p>
          <a:p>
            <a:r>
              <a:rPr lang="en-US" dirty="0" smtClean="0"/>
              <a:t>Lincoln</a:t>
            </a:r>
          </a:p>
          <a:p>
            <a:r>
              <a:rPr lang="en-US" dirty="0" smtClean="0"/>
              <a:t>and 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907104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>
                <a:solidFill>
                  <a:srgbClr val="FFFF00"/>
                </a:solidFill>
              </a:rPr>
              <a:t>Edsel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21</a:t>
            </a:fld>
            <a:endParaRPr lang="uk-UA"/>
          </a:p>
        </p:txBody>
      </p:sp>
      <p:pic>
        <p:nvPicPr>
          <p:cNvPr id="5" name="Picture 4" descr="Screen Shot 2018-04-09 at 5.29.18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3"/>
          <a:stretch/>
        </p:blipFill>
        <p:spPr>
          <a:xfrm>
            <a:off x="660399" y="2032000"/>
            <a:ext cx="7785359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26343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Chrysler Brands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Plymouth</a:t>
            </a:r>
          </a:p>
          <a:p>
            <a:r>
              <a:rPr lang="en-US" dirty="0" smtClean="0"/>
              <a:t>Dodge</a:t>
            </a:r>
          </a:p>
          <a:p>
            <a:r>
              <a:rPr lang="en-US" dirty="0" err="1" smtClean="0"/>
              <a:t>DeSoto</a:t>
            </a:r>
            <a:endParaRPr lang="en-US" dirty="0" smtClean="0"/>
          </a:p>
          <a:p>
            <a:r>
              <a:rPr lang="en-US" dirty="0" smtClean="0"/>
              <a:t>Chrysler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307967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Chrysler New Yorker, </a:t>
            </a:r>
            <a:r>
              <a:rPr lang="en-US" dirty="0" smtClean="0"/>
              <a:t>Imperial </a:t>
            </a:r>
            <a:r>
              <a:rPr lang="en-US" dirty="0"/>
              <a:t>Crown convertible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23</a:t>
            </a:fld>
            <a:endParaRPr lang="uk-UA"/>
          </a:p>
        </p:txBody>
      </p:sp>
      <p:pic>
        <p:nvPicPr>
          <p:cNvPr id="5" name="Picture 4" descr="Screen Shot 2018-04-17 at 1.17.4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05000"/>
            <a:ext cx="3977290" cy="2749731"/>
          </a:xfrm>
          <a:prstGeom prst="rect">
            <a:avLst/>
          </a:prstGeom>
        </p:spPr>
      </p:pic>
      <p:pic>
        <p:nvPicPr>
          <p:cNvPr id="6" name="Picture 5" descr="Screen Shot 2018-04-17 at 1.19.2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166" y="1905000"/>
            <a:ext cx="3657600" cy="274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73523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Motors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Nash Metropolitan</a:t>
            </a:r>
          </a:p>
          <a:p>
            <a:r>
              <a:rPr lang="en-US" dirty="0" smtClean="0"/>
              <a:t>Rambler American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609585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25</a:t>
            </a:fld>
            <a:endParaRPr lang="uk-UA"/>
          </a:p>
        </p:txBody>
      </p:sp>
      <p:pic>
        <p:nvPicPr>
          <p:cNvPr id="5" name="Picture 4" descr="Screen Shot 2018-04-17 at 1.23.3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05000"/>
            <a:ext cx="3474720" cy="2722131"/>
          </a:xfrm>
          <a:prstGeom prst="rect">
            <a:avLst/>
          </a:prstGeom>
        </p:spPr>
      </p:pic>
      <p:pic>
        <p:nvPicPr>
          <p:cNvPr id="6" name="Picture 5" descr="Screen Shot 2018-04-17 at 1.24.51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92"/>
          <a:stretch/>
        </p:blipFill>
        <p:spPr>
          <a:xfrm>
            <a:off x="4359947" y="1985531"/>
            <a:ext cx="3882353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16854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Hot Rod Culture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26</a:t>
            </a:fld>
            <a:endParaRPr lang="uk-UA"/>
          </a:p>
        </p:txBody>
      </p:sp>
      <p:pic>
        <p:nvPicPr>
          <p:cNvPr id="6" name="Picture 5" descr="Screen Shot 2018-04-09 at 5.03.3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05000"/>
            <a:ext cx="2781300" cy="4356100"/>
          </a:xfrm>
          <a:prstGeom prst="rect">
            <a:avLst/>
          </a:prstGeom>
        </p:spPr>
      </p:pic>
      <p:pic>
        <p:nvPicPr>
          <p:cNvPr id="7" name="Picture 6" descr="Screen Shot 2018-04-09 at 5.05.4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100" y="2565400"/>
            <a:ext cx="3657600" cy="254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436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 to work on cars at home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Electronics are modular, specialized testing is needed</a:t>
            </a:r>
          </a:p>
          <a:p>
            <a:r>
              <a:rPr lang="en-US" dirty="0" smtClean="0"/>
              <a:t>Computers require test equipment and complex software knowledge</a:t>
            </a:r>
          </a:p>
          <a:p>
            <a:r>
              <a:rPr lang="en-US" dirty="0" smtClean="0"/>
              <a:t>No room under hood!!</a:t>
            </a:r>
          </a:p>
          <a:p>
            <a:r>
              <a:rPr lang="en-US" dirty="0" smtClean="0"/>
              <a:t>Low clearance on many cars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165190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 1957 vs. 2011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28</a:t>
            </a:fld>
            <a:endParaRPr lang="uk-UA"/>
          </a:p>
        </p:txBody>
      </p:sp>
      <p:pic>
        <p:nvPicPr>
          <p:cNvPr id="5" name="Picture 4" descr="Screen Shot 2018-04-17 at 1.04.1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99" y="1905000"/>
            <a:ext cx="4170409" cy="2942948"/>
          </a:xfrm>
          <a:prstGeom prst="rect">
            <a:avLst/>
          </a:prstGeom>
        </p:spPr>
      </p:pic>
      <p:pic>
        <p:nvPicPr>
          <p:cNvPr id="6" name="Picture 5" descr="Screen Shot 2018-04-17 at 2.38.40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01" b="9551"/>
          <a:stretch/>
        </p:blipFill>
        <p:spPr>
          <a:xfrm>
            <a:off x="5022850" y="1905000"/>
            <a:ext cx="3511296" cy="294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68349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happened in 1958?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29</a:t>
            </a:fld>
            <a:endParaRPr lang="uk-UA"/>
          </a:p>
        </p:txBody>
      </p:sp>
      <p:pic>
        <p:nvPicPr>
          <p:cNvPr id="5" name="Picture 4" descr="Screen Shot 2018-04-09 at 4.51.5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051" y="1952092"/>
            <a:ext cx="3284307" cy="42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26033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My research relevant to this talk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Finding faults in complex software systems</a:t>
            </a:r>
          </a:p>
          <a:p>
            <a:r>
              <a:rPr lang="en-US" dirty="0" smtClean="0"/>
              <a:t>Efficiently prevent, remove, mitigate them</a:t>
            </a:r>
          </a:p>
          <a:p>
            <a:r>
              <a:rPr lang="en-US" dirty="0" smtClean="0"/>
              <a:t>Especially safety-critical systems like cars</a:t>
            </a:r>
          </a:p>
          <a:p>
            <a:r>
              <a:rPr lang="en-US" dirty="0" smtClean="0"/>
              <a:t>Nearly all cars (low-end to luxury) have bad interactions with driving and entertainment systems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2749575"/>
      </p:ext>
    </p:extLst>
  </p:cSld>
  <p:clrMapOvr>
    <a:masterClrMapping/>
  </p:clrMapOvr>
  <p:transition xmlns:p14="http://schemas.microsoft.com/office/powerpoint/2010/main"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happened in 1960?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30</a:t>
            </a:fld>
            <a:endParaRPr lang="uk-UA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23148"/>
          <a:stretch/>
        </p:blipFill>
        <p:spPr>
          <a:xfrm>
            <a:off x="698500" y="1562100"/>
            <a:ext cx="3657600" cy="2108200"/>
          </a:xfrm>
          <a:prstGeom prst="rect">
            <a:avLst/>
          </a:prstGeom>
        </p:spPr>
      </p:pic>
      <p:pic>
        <p:nvPicPr>
          <p:cNvPr id="7" name="Picture 6" descr="Screen Shot 2018-04-09 at 4.39.5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950" y="3941041"/>
            <a:ext cx="3467100" cy="1866900"/>
          </a:xfrm>
          <a:prstGeom prst="rect">
            <a:avLst/>
          </a:prstGeom>
        </p:spPr>
      </p:pic>
      <p:pic>
        <p:nvPicPr>
          <p:cNvPr id="8" name="Picture 7" descr="Screen Shot 2018-04-09 at 4.40.36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3882159"/>
            <a:ext cx="3657600" cy="1925782"/>
          </a:xfrm>
          <a:prstGeom prst="rect">
            <a:avLst/>
          </a:prstGeom>
        </p:spPr>
      </p:pic>
      <p:pic>
        <p:nvPicPr>
          <p:cNvPr id="9" name="Picture 8" descr="Screen Shot 2018-04-09 at 4.39.20 PM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51"/>
          <a:stretch/>
        </p:blipFill>
        <p:spPr>
          <a:xfrm>
            <a:off x="4911266" y="1523357"/>
            <a:ext cx="2864768" cy="235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92009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Would you want one of these?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31</a:t>
            </a:fld>
            <a:endParaRPr lang="uk-UA"/>
          </a:p>
        </p:txBody>
      </p:sp>
      <p:pic>
        <p:nvPicPr>
          <p:cNvPr id="5" name="Picture 4" descr="Screen Shot 2018-04-09 at 4.49.1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450" y="1854200"/>
            <a:ext cx="408878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48146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Would you want one of these?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32</a:t>
            </a:fld>
            <a:endParaRPr lang="uk-UA"/>
          </a:p>
        </p:txBody>
      </p:sp>
      <p:pic>
        <p:nvPicPr>
          <p:cNvPr id="5" name="Picture 4" descr="Screen Shot 2018-04-09 at 4.49.1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450" y="1854200"/>
            <a:ext cx="4088780" cy="4267200"/>
          </a:xfrm>
          <a:prstGeom prst="rect">
            <a:avLst/>
          </a:prstGeom>
        </p:spPr>
      </p:pic>
      <p:sp>
        <p:nvSpPr>
          <p:cNvPr id="6" name="Donut 5"/>
          <p:cNvSpPr/>
          <p:nvPr/>
        </p:nvSpPr>
        <p:spPr>
          <a:xfrm>
            <a:off x="3352800" y="3185160"/>
            <a:ext cx="1181100" cy="1285240"/>
          </a:xfrm>
          <a:prstGeom prst="donut">
            <a:avLst/>
          </a:prstGeom>
          <a:solidFill>
            <a:srgbClr val="FF0000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37654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First Impressions</a:t>
            </a:r>
            <a:endParaRPr dirty="0"/>
          </a:p>
        </p:txBody>
      </p:sp>
      <p:sp>
        <p:nvSpPr>
          <p:cNvPr id="33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33</a:t>
            </a:fld>
            <a:endParaRPr/>
          </a:p>
        </p:txBody>
      </p:sp>
      <p:pic>
        <p:nvPicPr>
          <p:cNvPr id="35" name="Picture 3" descr="Picture 3"/>
          <p:cNvPicPr>
            <a:picLocks noChangeAspect="1"/>
          </p:cNvPicPr>
          <p:nvPr/>
        </p:nvPicPr>
        <p:blipFill rotWithShape="1">
          <a:blip r:embed="rId3">
            <a:extLst/>
          </a:blip>
          <a:srcRect r="5022" b="13768"/>
          <a:stretch/>
        </p:blipFill>
        <p:spPr>
          <a:xfrm>
            <a:off x="945488" y="1966597"/>
            <a:ext cx="6567920" cy="475488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3106354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Not Old !</a:t>
            </a:r>
            <a:endParaRPr dirty="0"/>
          </a:p>
        </p:txBody>
      </p:sp>
      <p:sp>
        <p:nvSpPr>
          <p:cNvPr id="33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34</a:t>
            </a:fld>
            <a:endParaRPr/>
          </a:p>
        </p:txBody>
      </p:sp>
      <p:pic>
        <p:nvPicPr>
          <p:cNvPr id="38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55700" y="2103120"/>
            <a:ext cx="6755729" cy="475488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289079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</a:t>
            </a:r>
            <a:r>
              <a:rPr lang="en-US" dirty="0" smtClean="0"/>
              <a:t>ld!  But notice the modern truck</a:t>
            </a:r>
            <a:endParaRPr dirty="0"/>
          </a:p>
        </p:txBody>
      </p:sp>
      <p:sp>
        <p:nvSpPr>
          <p:cNvPr id="33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35</a:t>
            </a:fld>
            <a:endParaRPr/>
          </a:p>
        </p:txBody>
      </p:sp>
      <p:pic>
        <p:nvPicPr>
          <p:cNvPr id="37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rcRect b="23611"/>
          <a:stretch>
            <a:fillRect/>
          </a:stretch>
        </p:blipFill>
        <p:spPr>
          <a:xfrm>
            <a:off x="457200" y="1667612"/>
            <a:ext cx="9174607" cy="41148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289079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Older Technology!</a:t>
            </a:r>
            <a:endParaRPr dirty="0"/>
          </a:p>
        </p:txBody>
      </p:sp>
      <p:sp>
        <p:nvSpPr>
          <p:cNvPr id="33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36</a:t>
            </a:fld>
            <a:endParaRPr/>
          </a:p>
        </p:txBody>
      </p:sp>
      <p:pic>
        <p:nvPicPr>
          <p:cNvPr id="2" name="Picture 1" descr="IMG_1687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9" t="8937" r="39191"/>
          <a:stretch/>
        </p:blipFill>
        <p:spPr>
          <a:xfrm rot="5400000">
            <a:off x="1994417" y="1293781"/>
            <a:ext cx="4263961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079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Cuba – What We Expect</a:t>
            </a:r>
          </a:p>
        </p:txBody>
      </p:sp>
      <p:sp>
        <p:nvSpPr>
          <p:cNvPr id="122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37</a:t>
            </a:fld>
            <a:endParaRPr/>
          </a:p>
        </p:txBody>
      </p:sp>
      <p:pic>
        <p:nvPicPr>
          <p:cNvPr id="124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19200" y="1905000"/>
            <a:ext cx="6400800" cy="35502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4349932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Cuba – What We Expect</a:t>
            </a:r>
          </a:p>
        </p:txBody>
      </p:sp>
      <p:sp>
        <p:nvSpPr>
          <p:cNvPr id="122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38</a:t>
            </a:fld>
            <a:endParaRPr/>
          </a:p>
        </p:txBody>
      </p:sp>
      <p:pic>
        <p:nvPicPr>
          <p:cNvPr id="126" name="Picture 5" descr="Picture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73200" y="1904999"/>
            <a:ext cx="6400800" cy="39281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4795854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of Hemingway’s Cars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39</a:t>
            </a:fld>
            <a:endParaRPr lang="uk-UA"/>
          </a:p>
        </p:txBody>
      </p:sp>
      <p:pic>
        <p:nvPicPr>
          <p:cNvPr id="5" name="Picture 4" descr="Screen Shot 2018-03-27 at 2.39.5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53828"/>
            <a:ext cx="7184238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24934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r>
              <a:rPr dirty="0"/>
              <a:t>Arrival in Havana</a:t>
            </a:r>
          </a:p>
        </p:txBody>
      </p:sp>
      <p:sp>
        <p:nvSpPr>
          <p:cNvPr id="156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pic>
        <p:nvPicPr>
          <p:cNvPr id="158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08372" y="2006600"/>
            <a:ext cx="3986374" cy="32004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4392606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Hemingway Car Restored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40</a:t>
            </a:fld>
            <a:endParaRPr lang="uk-UA"/>
          </a:p>
        </p:txBody>
      </p:sp>
      <p:pic>
        <p:nvPicPr>
          <p:cNvPr id="6" name="Picture 5" descr="Screen Shot 2018-03-27 at 2.41.1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" y="1905000"/>
            <a:ext cx="694536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36459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Cars need repair!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CBS New photo Oct 2014 (Coil Spring)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41</a:t>
            </a:fld>
            <a:endParaRPr lang="uk-UA"/>
          </a:p>
        </p:txBody>
      </p:sp>
      <p:pic>
        <p:nvPicPr>
          <p:cNvPr id="5" name="Picture 4" descr="Screen Shot 2018-04-09 at 11.28.5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800" y="1904999"/>
            <a:ext cx="5486400" cy="380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06278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 parts and repairs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Sheet metal </a:t>
            </a:r>
            <a:r>
              <a:rPr lang="mr-IN" dirty="0" smtClean="0"/>
              <a:t>–</a:t>
            </a:r>
            <a:r>
              <a:rPr lang="en-US" dirty="0" smtClean="0"/>
              <a:t> easy to find and manipulate </a:t>
            </a:r>
          </a:p>
          <a:p>
            <a:r>
              <a:rPr lang="en-US" dirty="0" smtClean="0"/>
              <a:t>Springs </a:t>
            </a:r>
            <a:r>
              <a:rPr lang="mr-IN" dirty="0" smtClean="0"/>
              <a:t>–</a:t>
            </a:r>
            <a:r>
              <a:rPr lang="en-US" dirty="0" smtClean="0"/>
              <a:t> can manufacture</a:t>
            </a:r>
          </a:p>
          <a:p>
            <a:r>
              <a:rPr lang="en-US" dirty="0" smtClean="0"/>
              <a:t>Tires </a:t>
            </a:r>
            <a:r>
              <a:rPr lang="mr-IN" dirty="0" smtClean="0"/>
              <a:t>–</a:t>
            </a:r>
            <a:r>
              <a:rPr lang="en-US" dirty="0" smtClean="0"/>
              <a:t> patch, repair, buy</a:t>
            </a:r>
          </a:p>
          <a:p>
            <a:r>
              <a:rPr lang="en-US" dirty="0" smtClean="0"/>
              <a:t>Motors </a:t>
            </a:r>
            <a:r>
              <a:rPr lang="mr-IN" dirty="0" smtClean="0"/>
              <a:t>–</a:t>
            </a:r>
            <a:r>
              <a:rPr lang="en-US" dirty="0" smtClean="0"/>
              <a:t> any motor that fits</a:t>
            </a:r>
          </a:p>
          <a:p>
            <a:r>
              <a:rPr lang="en-US" dirty="0" smtClean="0"/>
              <a:t>Think of the hot rod culture in the US (nostalgia!)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42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246448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Desi</a:t>
            </a:r>
            <a:r>
              <a:rPr lang="en-US" dirty="0" smtClean="0"/>
              <a:t> </a:t>
            </a:r>
            <a:r>
              <a:rPr lang="en-US" dirty="0" err="1" smtClean="0"/>
              <a:t>Arnaz</a:t>
            </a:r>
            <a:r>
              <a:rPr lang="en-US" dirty="0" smtClean="0"/>
              <a:t>’ </a:t>
            </a:r>
            <a:r>
              <a:rPr lang="en-US" dirty="0"/>
              <a:t>C</a:t>
            </a:r>
            <a:r>
              <a:rPr lang="en-US" dirty="0" smtClean="0"/>
              <a:t>ar at Customs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43</a:t>
            </a:fld>
            <a:endParaRPr lang="uk-UA"/>
          </a:p>
        </p:txBody>
      </p:sp>
      <p:pic>
        <p:nvPicPr>
          <p:cNvPr id="5" name="Picture 4" descr="Screen Shot 2018-03-27 at 2.51.0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11" y="1850492"/>
            <a:ext cx="683712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8056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What are Classic </a:t>
            </a:r>
            <a:r>
              <a:rPr lang="en-US" dirty="0">
                <a:solidFill>
                  <a:srgbClr val="FFFF00"/>
                </a:solidFill>
              </a:rPr>
              <a:t>T</a:t>
            </a:r>
            <a:r>
              <a:rPr lang="en-US" dirty="0" smtClean="0">
                <a:solidFill>
                  <a:srgbClr val="FFFF00"/>
                </a:solidFill>
              </a:rPr>
              <a:t>axis Like?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44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4239664"/>
      </p:ext>
    </p:extLst>
  </p:cSld>
  <p:clrMapOvr>
    <a:masterClrMapping/>
  </p:clrMapOvr>
  <p:transition xmlns:p14="http://schemas.microsoft.com/office/powerpoint/2010/main"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45</a:t>
            </a:fld>
            <a:endParaRPr lang="uk-UA"/>
          </a:p>
        </p:txBody>
      </p:sp>
      <p:pic>
        <p:nvPicPr>
          <p:cNvPr id="5" name="Picture 4" descr="IMG_216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0" y="2108200"/>
            <a:ext cx="3657600" cy="2743200"/>
          </a:xfrm>
          <a:prstGeom prst="rect">
            <a:avLst/>
          </a:prstGeom>
        </p:spPr>
      </p:pic>
      <p:pic>
        <p:nvPicPr>
          <p:cNvPr id="12" name="Picture 11" descr="IMG_2167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651000"/>
            <a:ext cx="50292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235112"/>
      </p:ext>
    </p:extLst>
  </p:cSld>
  <p:clrMapOvr>
    <a:masterClrMapping/>
  </p:clrMapOvr>
  <p:transition xmlns:p14="http://schemas.microsoft.com/office/powerpoint/2010/main"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46</a:t>
            </a:fld>
            <a:endParaRPr lang="uk-UA"/>
          </a:p>
        </p:txBody>
      </p:sp>
      <p:pic>
        <p:nvPicPr>
          <p:cNvPr id="5" name="Picture 4" descr="IMG_216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8" y="1905000"/>
            <a:ext cx="4023345" cy="3017505"/>
          </a:xfrm>
          <a:prstGeom prst="rect">
            <a:avLst/>
          </a:prstGeom>
        </p:spPr>
      </p:pic>
      <p:pic>
        <p:nvPicPr>
          <p:cNvPr id="6" name="Picture 5" descr="IMG_217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55" y="1905000"/>
            <a:ext cx="4023345" cy="301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408094"/>
      </p:ext>
    </p:extLst>
  </p:cSld>
  <p:clrMapOvr>
    <a:masterClrMapping/>
  </p:clrMapOvr>
  <p:transition xmlns:p14="http://schemas.microsoft.com/office/powerpoint/2010/main"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47</a:t>
            </a:fld>
            <a:endParaRPr lang="uk-UA"/>
          </a:p>
        </p:txBody>
      </p:sp>
      <p:pic>
        <p:nvPicPr>
          <p:cNvPr id="5" name="Picture 4" descr="IMG_22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50" y="1758950"/>
            <a:ext cx="5029200" cy="3771900"/>
          </a:xfrm>
          <a:prstGeom prst="rect">
            <a:avLst/>
          </a:prstGeom>
        </p:spPr>
      </p:pic>
      <p:pic>
        <p:nvPicPr>
          <p:cNvPr id="7" name="Picture 6" descr="IMG_221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08450" y="1758950"/>
            <a:ext cx="50292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766656"/>
      </p:ext>
    </p:extLst>
  </p:cSld>
  <p:clrMapOvr>
    <a:masterClrMapping/>
  </p:clrMapOvr>
  <p:transition xmlns:p14="http://schemas.microsoft.com/office/powerpoint/2010/main"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Newer Cars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48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840525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Yoenis</a:t>
            </a:r>
            <a:r>
              <a:rPr lang="en-US" dirty="0" smtClean="0"/>
              <a:t> </a:t>
            </a:r>
            <a:r>
              <a:rPr lang="en-US" dirty="0" err="1" smtClean="0"/>
              <a:t>Cespedes</a:t>
            </a:r>
            <a:r>
              <a:rPr lang="en-US" dirty="0" smtClean="0"/>
              <a:t>’ car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49</a:t>
            </a:fld>
            <a:endParaRPr lang="uk-UA"/>
          </a:p>
        </p:txBody>
      </p:sp>
      <p:pic>
        <p:nvPicPr>
          <p:cNvPr id="5" name="Picture 4" descr="Screen Shot 2018-03-27 at 2.56.2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1" y="2171700"/>
            <a:ext cx="7220309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22353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Outline</a:t>
            </a:r>
            <a:r>
              <a:rPr lang="en-US" dirty="0" smtClean="0"/>
              <a:t> of Presentation</a:t>
            </a:r>
            <a:endParaRPr dirty="0"/>
          </a:p>
        </p:txBody>
      </p:sp>
      <p:sp>
        <p:nvSpPr>
          <p:cNvPr id="41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FF00"/>
                </a:solidFill>
              </a:defRPr>
            </a:pPr>
            <a:r>
              <a:rPr lang="en-US" dirty="0" smtClean="0"/>
              <a:t>Problems with Cars in Cuba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lang="en-US" dirty="0" smtClean="0"/>
              <a:t>1950s Cars and Older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lang="en-US" dirty="0" smtClean="0"/>
              <a:t>What are Classic Taxis Like?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lang="en-US" dirty="0" smtClean="0"/>
              <a:t>Newer </a:t>
            </a:r>
            <a:r>
              <a:rPr lang="en-US" dirty="0" smtClean="0"/>
              <a:t>Cars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lang="en-US" dirty="0" smtClean="0"/>
              <a:t>Commercial Transportation</a:t>
            </a:r>
            <a:endParaRPr dirty="0"/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you buy a new car in Cuba?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50</a:t>
            </a:fld>
            <a:endParaRPr lang="uk-UA"/>
          </a:p>
        </p:txBody>
      </p:sp>
      <p:pic>
        <p:nvPicPr>
          <p:cNvPr id="5" name="Picture 4" descr="Screen Shot 2018-03-27 at 3.06.1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05000"/>
            <a:ext cx="7889711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4150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Commercial Transportation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New</a:t>
            </a:r>
          </a:p>
          <a:p>
            <a:r>
              <a:rPr lang="en-US" dirty="0" smtClean="0"/>
              <a:t>Old</a:t>
            </a:r>
          </a:p>
          <a:p>
            <a:r>
              <a:rPr lang="en-US" dirty="0" smtClean="0"/>
              <a:t>Creative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51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697328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Truck Bus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52</a:t>
            </a:fld>
            <a:endParaRPr lang="uk-UA"/>
          </a:p>
        </p:txBody>
      </p:sp>
      <p:pic>
        <p:nvPicPr>
          <p:cNvPr id="5" name="Picture 4" descr="Screen Shot 2018-03-27 at 3.12.1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269" y="1905000"/>
            <a:ext cx="6309697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36265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Camel Bus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53</a:t>
            </a:fld>
            <a:endParaRPr lang="uk-UA"/>
          </a:p>
        </p:txBody>
      </p:sp>
      <p:pic>
        <p:nvPicPr>
          <p:cNvPr id="5" name="Picture 4" descr="Screen Shot 2018-03-27 at 3.13.59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3" t="21081"/>
          <a:stretch/>
        </p:blipFill>
        <p:spPr>
          <a:xfrm>
            <a:off x="571501" y="1727200"/>
            <a:ext cx="7882391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6439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Yellow School Bus </a:t>
            </a:r>
            <a:r>
              <a:rPr lang="mr-IN" dirty="0" smtClean="0"/>
              <a:t>–</a:t>
            </a:r>
            <a:r>
              <a:rPr lang="en-US" dirty="0" smtClean="0"/>
              <a:t> not just for children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54</a:t>
            </a:fld>
            <a:endParaRPr lang="uk-UA"/>
          </a:p>
        </p:txBody>
      </p:sp>
      <p:pic>
        <p:nvPicPr>
          <p:cNvPr id="5" name="Picture 4" descr="Screen Shot 2018-04-09 at 11.58.5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032000"/>
            <a:ext cx="5486400" cy="404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50411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</a:t>
            </a:r>
            <a:r>
              <a:rPr lang="en-US" dirty="0" err="1" smtClean="0"/>
              <a:t>Lada</a:t>
            </a:r>
            <a:r>
              <a:rPr lang="en-US" dirty="0" smtClean="0"/>
              <a:t> </a:t>
            </a:r>
            <a:r>
              <a:rPr lang="en-US" dirty="0" err="1" smtClean="0"/>
              <a:t>Vesta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40640" indent="0">
              <a:buNone/>
            </a:pPr>
            <a:r>
              <a:rPr lang="en-US" sz="2800" dirty="0" smtClean="0"/>
              <a:t>Photo courtesy Automotive News Europe 2017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55</a:t>
            </a:fld>
            <a:endParaRPr lang="uk-UA"/>
          </a:p>
        </p:txBody>
      </p:sp>
      <p:pic>
        <p:nvPicPr>
          <p:cNvPr id="5" name="Picture 4" descr="Screen Shot 2018-04-09 at 11.41.00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" t="3740" r="2639" b="3666"/>
          <a:stretch/>
        </p:blipFill>
        <p:spPr>
          <a:xfrm>
            <a:off x="1803400" y="2006600"/>
            <a:ext cx="43561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99279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Older Skoda (Czech)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56</a:t>
            </a:fld>
            <a:endParaRPr lang="uk-UA"/>
          </a:p>
        </p:txBody>
      </p:sp>
      <p:pic>
        <p:nvPicPr>
          <p:cNvPr id="5" name="Picture 4" descr="Screen Shot 2018-04-09 at 11.47.4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234" y="1905000"/>
            <a:ext cx="640080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72256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Automobile </a:t>
            </a:r>
            <a:br>
              <a:rPr lang="en-US" dirty="0" smtClean="0"/>
            </a:br>
            <a:r>
              <a:rPr lang="en-US" dirty="0" smtClean="0"/>
              <a:t>Museum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Was in o</a:t>
            </a:r>
            <a:r>
              <a:rPr lang="en-US" dirty="0" smtClean="0"/>
              <a:t>ld </a:t>
            </a:r>
          </a:p>
          <a:p>
            <a:pPr marL="40640" inden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smtClean="0"/>
              <a:t>building </a:t>
            </a:r>
            <a:r>
              <a:rPr lang="en-US" dirty="0" smtClean="0"/>
              <a:t>in</a:t>
            </a:r>
          </a:p>
          <a:p>
            <a:pPr marL="40640" indent="0">
              <a:buNone/>
            </a:pPr>
            <a:r>
              <a:rPr lang="en-US" dirty="0" smtClean="0"/>
              <a:t>  Plaza de </a:t>
            </a:r>
            <a:r>
              <a:rPr lang="en-US" dirty="0" err="1" smtClean="0"/>
              <a:t>Armas</a:t>
            </a:r>
            <a:r>
              <a:rPr lang="en-US" dirty="0" smtClean="0"/>
              <a:t> </a:t>
            </a:r>
          </a:p>
          <a:p>
            <a:pPr marL="40640" inden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smtClean="0"/>
              <a:t>Square</a:t>
            </a:r>
          </a:p>
          <a:p>
            <a:r>
              <a:rPr lang="en-US" smtClean="0"/>
              <a:t>Now?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57</a:t>
            </a:fld>
            <a:endParaRPr lang="uk-UA"/>
          </a:p>
        </p:txBody>
      </p:sp>
      <p:pic>
        <p:nvPicPr>
          <p:cNvPr id="5" name="Picture 4" descr="IMG_214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3" t="12073" r="405" b="8640"/>
          <a:stretch/>
        </p:blipFill>
        <p:spPr>
          <a:xfrm>
            <a:off x="3742174" y="228600"/>
            <a:ext cx="4166352" cy="6096000"/>
          </a:xfrm>
          <a:prstGeom prst="rect">
            <a:avLst/>
          </a:prstGeom>
        </p:spPr>
      </p:pic>
      <p:sp>
        <p:nvSpPr>
          <p:cNvPr id="7" name="Left Arrow 6"/>
          <p:cNvSpPr/>
          <p:nvPr/>
        </p:nvSpPr>
        <p:spPr>
          <a:xfrm>
            <a:off x="7497046" y="5359400"/>
            <a:ext cx="822960" cy="495300"/>
          </a:xfrm>
          <a:prstGeom prst="leftArrow">
            <a:avLst/>
          </a:prstGeom>
          <a:solidFill>
            <a:schemeClr val="tx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368800" y="1323852"/>
            <a:ext cx="749300" cy="31188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40639" indent="40639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9600" b="0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>
                  <a:solidFill>
                    <a:srgbClr val="FFFFFF"/>
                  </a:solidFill>
                </a:uFill>
                <a:latin typeface="Tahoma"/>
                <a:ea typeface="Tahoma"/>
                <a:cs typeface="Tahoma"/>
                <a:sym typeface="Tahoma"/>
              </a:rPr>
              <a:t>X</a:t>
            </a:r>
            <a:endParaRPr kumimoji="0" lang="en-US" sz="196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>
                <a:solidFill>
                  <a:srgbClr val="FFFFFF"/>
                </a:solidFill>
              </a:u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76008713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Shape 188"/>
          <p:cNvGrpSpPr/>
          <p:nvPr/>
        </p:nvGrpSpPr>
        <p:grpSpPr>
          <a:xfrm>
            <a:off x="285749" y="2803525"/>
            <a:ext cx="2" cy="3035301"/>
            <a:chOff x="0" y="0"/>
            <a:chExt cx="0" cy="3035300"/>
          </a:xfrm>
        </p:grpSpPr>
        <p:sp>
          <p:nvSpPr>
            <p:cNvPr id="276" name="Line"/>
            <p:cNvSpPr/>
            <p:nvPr/>
          </p:nvSpPr>
          <p:spPr>
            <a:xfrm flipH="1">
              <a:off x="-1" y="0"/>
              <a:ext cx="2" cy="30353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7" name="Line"/>
            <p:cNvSpPr/>
            <p:nvPr/>
          </p:nvSpPr>
          <p:spPr>
            <a:xfrm flipV="1">
              <a:off x="0" y="0"/>
              <a:ext cx="1" cy="30353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79" name="Shape 189"/>
          <p:cNvSpPr txBox="1">
            <a:spLocks noGrp="1"/>
          </p:cNvSpPr>
          <p:nvPr>
            <p:ph type="title"/>
          </p:nvPr>
        </p:nvSpPr>
        <p:spPr>
          <a:xfrm>
            <a:off x="685800" y="2008620"/>
            <a:ext cx="7772400" cy="1431925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ctr">
              <a:defRPr>
                <a:effectLst>
                  <a:outerShdw blurRad="12700" dist="25400" dir="2700000" rotWithShape="0">
                    <a:srgbClr val="000000"/>
                  </a:outerShdw>
                </a:effectLst>
              </a:defRPr>
            </a:lvl1pPr>
          </a:lstStyle>
          <a:p>
            <a:r>
              <a:rPr dirty="0"/>
              <a:t>Thank You</a:t>
            </a:r>
            <a:r>
              <a:rPr dirty="0" smtClean="0"/>
              <a:t>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(and happy motoring)</a:t>
            </a:r>
            <a:endParaRPr dirty="0"/>
          </a:p>
        </p:txBody>
      </p:sp>
      <p:sp>
        <p:nvSpPr>
          <p:cNvPr id="2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58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Maps.me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59</a:t>
            </a:fld>
            <a:endParaRPr lang="uk-UA"/>
          </a:p>
        </p:txBody>
      </p:sp>
      <p:pic>
        <p:nvPicPr>
          <p:cNvPr id="5" name="Picture 4" descr="Image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189" y="451171"/>
            <a:ext cx="38556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1828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Problems with Cars in </a:t>
            </a:r>
            <a:r>
              <a:rPr lang="en-US" dirty="0" smtClean="0">
                <a:solidFill>
                  <a:srgbClr val="FFFF00"/>
                </a:solidFill>
              </a:rPr>
              <a:t>Cuba</a:t>
            </a:r>
            <a:endParaRPr dirty="0">
              <a:solidFill>
                <a:srgbClr val="FFFF00"/>
              </a:solidFill>
            </a:endParaRPr>
          </a:p>
        </p:txBody>
      </p:sp>
      <p:sp>
        <p:nvSpPr>
          <p:cNvPr id="41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FF00"/>
                </a:solidFill>
              </a:defRPr>
            </a:pPr>
            <a:endParaRPr dirty="0"/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075452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Cuba is in the Caribbean</a:t>
            </a:r>
            <a:endParaRPr dirty="0"/>
          </a:p>
        </p:txBody>
      </p:sp>
      <p:sp>
        <p:nvSpPr>
          <p:cNvPr id="47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pic>
        <p:nvPicPr>
          <p:cNvPr id="49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1501776"/>
            <a:ext cx="8229600" cy="458266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Oval 1"/>
          <p:cNvSpPr/>
          <p:nvPr/>
        </p:nvSpPr>
        <p:spPr>
          <a:xfrm>
            <a:off x="3975100" y="2578100"/>
            <a:ext cx="215900" cy="285750"/>
          </a:xfrm>
          <a:prstGeom prst="ellipse">
            <a:avLst/>
          </a:prstGeom>
          <a:solidFill>
            <a:srgbClr val="FF0000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40639" indent="40639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FF0000"/>
              </a:solidFill>
              <a:effectLst/>
              <a:uFill>
                <a:solidFill>
                  <a:srgbClr val="FFFFFF"/>
                </a:solidFill>
              </a:u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Currents: surface, wind, local, deep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8</a:t>
            </a:fld>
            <a:endParaRPr lang="uk-UA"/>
          </a:p>
        </p:txBody>
      </p:sp>
      <p:pic>
        <p:nvPicPr>
          <p:cNvPr id="5" name="image.jpg" descr="image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1712655"/>
            <a:ext cx="8229600" cy="4114802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39"/>
          <p:cNvSpPr txBox="1">
            <a:spLocks noGrp="1"/>
          </p:cNvSpPr>
          <p:nvPr>
            <p:ph type="body" idx="1"/>
          </p:nvPr>
        </p:nvSpPr>
        <p:spPr>
          <a:xfrm>
            <a:off x="689713" y="5827457"/>
            <a:ext cx="8229600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100"/>
              </a:spcBef>
              <a:defRPr>
                <a:solidFill>
                  <a:srgbClr val="FFFFFF"/>
                </a:solidFill>
              </a:defRPr>
            </a:lvl1pPr>
          </a:lstStyle>
          <a:p>
            <a:pPr marL="40640" indent="0">
              <a:buNone/>
            </a:pPr>
            <a:r>
              <a:rPr sz="2400" dirty="0"/>
              <a:t>Source: www.uwsp.edu/geo/faculty/ritter</a:t>
            </a:r>
          </a:p>
        </p:txBody>
      </p:sp>
    </p:spTree>
    <p:extLst>
      <p:ext uri="{BB962C8B-B14F-4D97-AF65-F5344CB8AC3E}">
        <p14:creationId xmlns:p14="http://schemas.microsoft.com/office/powerpoint/2010/main" val="149703415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Cuban Weather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Hot (subtropical)</a:t>
            </a:r>
          </a:p>
          <a:p>
            <a:r>
              <a:rPr lang="en-US" dirty="0" smtClean="0"/>
              <a:t>Lots of </a:t>
            </a:r>
            <a:r>
              <a:rPr lang="en-US" dirty="0"/>
              <a:t>o</a:t>
            </a:r>
            <a:r>
              <a:rPr lang="en-US" dirty="0" smtClean="0"/>
              <a:t>cean breezes, so salt water in the air</a:t>
            </a:r>
          </a:p>
          <a:p>
            <a:r>
              <a:rPr lang="en-US" dirty="0" smtClean="0"/>
              <a:t>Humid</a:t>
            </a:r>
          </a:p>
          <a:p>
            <a:r>
              <a:rPr lang="en-US" dirty="0" smtClean="0"/>
              <a:t>Frequent Rains</a:t>
            </a:r>
          </a:p>
          <a:p>
            <a:r>
              <a:rPr lang="en-US" dirty="0" smtClean="0"/>
              <a:t>Hurricanes</a:t>
            </a:r>
          </a:p>
          <a:p>
            <a:endParaRPr lang="en-US" dirty="0"/>
          </a:p>
          <a:p>
            <a:r>
              <a:rPr lang="en-US" dirty="0" smtClean="0"/>
              <a:t>So </a:t>
            </a:r>
            <a:r>
              <a:rPr lang="mr-IN" dirty="0" smtClean="0"/>
              <a:t>…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536129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FFFFFF"/>
      </a:dk1>
      <a:lt1>
        <a:srgbClr val="FF0000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Lucida Grande"/>
        <a:ea typeface="Lucida Grande"/>
        <a:cs typeface="Lucida Grand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40639" indent="40639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0000"/>
            </a:solidFill>
            <a:effectLst/>
            <a:uFill>
              <a:solidFill>
                <a:srgbClr val="FFFFFF"/>
              </a:solidFill>
            </a:uFill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40639" indent="40639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0000"/>
            </a:solidFill>
            <a:effectLst/>
            <a:uFill>
              <a:solidFill>
                <a:srgbClr val="FFFFFF"/>
              </a:solidFill>
            </a:uFill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Lucida Grande"/>
        <a:ea typeface="Lucida Grande"/>
        <a:cs typeface="Lucida Grand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40639" indent="40639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0000"/>
            </a:solidFill>
            <a:effectLst/>
            <a:uFill>
              <a:solidFill>
                <a:srgbClr val="FFFFFF"/>
              </a:solidFill>
            </a:uFill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40639" indent="40639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0000"/>
            </a:solidFill>
            <a:effectLst/>
            <a:uFill>
              <a:solidFill>
                <a:srgbClr val="FFFFFF"/>
              </a:solidFill>
            </a:uFill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1119</Words>
  <Application>Microsoft Macintosh PowerPoint</Application>
  <PresentationFormat>On-screen Show (4:3)</PresentationFormat>
  <Paragraphs>237</Paragraphs>
  <Slides>59</Slides>
  <Notes>35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0" baseType="lpstr">
      <vt:lpstr>White</vt:lpstr>
      <vt:lpstr>The Cars of Cuba</vt:lpstr>
      <vt:lpstr>About Ron Leach </vt:lpstr>
      <vt:lpstr>My research relevant to this talk</vt:lpstr>
      <vt:lpstr>Arrival in Havana</vt:lpstr>
      <vt:lpstr>Outline of Presentation</vt:lpstr>
      <vt:lpstr>Problems with Cars in Cuba</vt:lpstr>
      <vt:lpstr>Cuba is in the Caribbean</vt:lpstr>
      <vt:lpstr>Currents: surface, wind, local, deep</vt:lpstr>
      <vt:lpstr>Cuban Weather</vt:lpstr>
      <vt:lpstr>Cuban Weather</vt:lpstr>
      <vt:lpstr>A Major Problem</vt:lpstr>
      <vt:lpstr>1950s Cars and Older</vt:lpstr>
      <vt:lpstr>Older cars were easier to fix</vt:lpstr>
      <vt:lpstr>There was a car culture</vt:lpstr>
      <vt:lpstr>US cars in the late 1950s</vt:lpstr>
      <vt:lpstr>Major GM brands in the 50s</vt:lpstr>
      <vt:lpstr>PowerPoint Presentation</vt:lpstr>
      <vt:lpstr>Ford Brands</vt:lpstr>
      <vt:lpstr>PowerPoint Presentation</vt:lpstr>
      <vt:lpstr>Ford Brands</vt:lpstr>
      <vt:lpstr>The Edsel</vt:lpstr>
      <vt:lpstr>Chrysler Brands</vt:lpstr>
      <vt:lpstr>Chrysler New Yorker, Imperial Crown convertible </vt:lpstr>
      <vt:lpstr>American Motors</vt:lpstr>
      <vt:lpstr>PowerPoint Presentation</vt:lpstr>
      <vt:lpstr>The Hot Rod Culture</vt:lpstr>
      <vt:lpstr>Hard to work on cars at home</vt:lpstr>
      <vt:lpstr>An example 1957 vs. 2011</vt:lpstr>
      <vt:lpstr>What happened in 1958?</vt:lpstr>
      <vt:lpstr>What happened in 1960?</vt:lpstr>
      <vt:lpstr>Would you want one of these?</vt:lpstr>
      <vt:lpstr>Would you want one of these?</vt:lpstr>
      <vt:lpstr>First Impressions</vt:lpstr>
      <vt:lpstr>Not Old !</vt:lpstr>
      <vt:lpstr>Old!  But notice the modern truck</vt:lpstr>
      <vt:lpstr>Older Technology!</vt:lpstr>
      <vt:lpstr>Cuba – What We Expect</vt:lpstr>
      <vt:lpstr>Cuba – What We Expect</vt:lpstr>
      <vt:lpstr>One of Hemingway’s Cars</vt:lpstr>
      <vt:lpstr>A Hemingway Car Restored</vt:lpstr>
      <vt:lpstr>Cars need repair!</vt:lpstr>
      <vt:lpstr>Car parts and repairs</vt:lpstr>
      <vt:lpstr>Desi Arnaz’ Car at Customs</vt:lpstr>
      <vt:lpstr>What are Classic Taxis Like?</vt:lpstr>
      <vt:lpstr>PowerPoint Presentation</vt:lpstr>
      <vt:lpstr>PowerPoint Presentation</vt:lpstr>
      <vt:lpstr>PowerPoint Presentation</vt:lpstr>
      <vt:lpstr>Newer Cars</vt:lpstr>
      <vt:lpstr>Yoenis Cespedes’ car</vt:lpstr>
      <vt:lpstr>Can you buy a new car in Cuba?</vt:lpstr>
      <vt:lpstr>Commercial Transportation</vt:lpstr>
      <vt:lpstr>Truck Bus</vt:lpstr>
      <vt:lpstr>Camel Bus</vt:lpstr>
      <vt:lpstr>Yellow School Bus – not just for children</vt:lpstr>
      <vt:lpstr>New Lada Vesta</vt:lpstr>
      <vt:lpstr>Older Skoda (Czech)</vt:lpstr>
      <vt:lpstr>Automobile  Museum</vt:lpstr>
      <vt:lpstr>Thank You! (and happy motoring)</vt:lpstr>
      <vt:lpstr>Maps.me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Cuba: Full of Surprises</dc:title>
  <cp:lastModifiedBy>RONALD LEACH</cp:lastModifiedBy>
  <cp:revision>59</cp:revision>
  <dcterms:modified xsi:type="dcterms:W3CDTF">2018-05-15T23:27:59Z</dcterms:modified>
</cp:coreProperties>
</file>