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50003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0639" marR="40639" defTabSz="457200">
              <a:buClr>
                <a:srgbClr val="000000"/>
              </a:buClr>
              <a:buFont typeface="Calibri"/>
              <a:defRPr sz="12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When is easiest: 700 to 1100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0639" marR="40639" defTabSz="457200">
              <a:buClr>
                <a:srgbClr val="000000"/>
              </a:buClr>
              <a:buFont typeface="Helvetica"/>
              <a:defRPr sz="1400">
                <a:uFill>
                  <a:solidFill>
                    <a:srgbClr val="00000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Icelandic spar is polarized - shows the direction of the sun even on cloudy days. 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 Blac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2pPr marL="783590" indent="-285750"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har char="–"/>
              <a:defRPr sz="2000"/>
            </a:lvl4pPr>
            <a:lvl5pPr marL="2098039" indent="-228600">
              <a:spcBef>
                <a:spcPts val="400"/>
              </a:spcBef>
              <a:buChar char="»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7485608" y="6399212"/>
            <a:ext cx="268784" cy="279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marL="0" marR="0" algn="ctr" defTabSz="584200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ransition xmlns:p14="http://schemas.microsoft.com/office/powerpoint/2010/main" spd="med"/>
  <p:txStyles>
    <p:titleStyle>
      <a:lvl1pPr marL="40639" marR="40639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1pPr>
      <a:lvl2pPr marL="40639" marR="40639" indent="228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2pPr>
      <a:lvl3pPr marL="40639" marR="40639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3pPr>
      <a:lvl4pPr marL="40639" marR="40639" indent="685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4pPr>
      <a:lvl5pPr marL="40639" marR="40639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5pPr>
      <a:lvl6pPr marL="40639" marR="40639" indent="1143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6pPr>
      <a:lvl7pPr marL="40639" marR="40639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7pPr>
      <a:lvl8pPr marL="40639" marR="40639" indent="1600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8pPr>
      <a:lvl9pPr marL="40639" marR="40639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2pPr>
      <a:lvl3pPr marL="1259839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3pPr>
      <a:lvl4pPr marL="17780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4pPr>
      <a:lvl5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FFFF"/>
        </a:buClr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creen Shot 2013-07-01 at 6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723900"/>
            <a:ext cx="7950200" cy="4406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18801"/>
                </a:lnTo>
                <a:lnTo>
                  <a:pt x="21509" y="18888"/>
                </a:lnTo>
                <a:cubicBezTo>
                  <a:pt x="21460" y="18936"/>
                  <a:pt x="21401" y="19067"/>
                  <a:pt x="21378" y="19178"/>
                </a:cubicBezTo>
                <a:cubicBezTo>
                  <a:pt x="21344" y="19340"/>
                  <a:pt x="21323" y="19363"/>
                  <a:pt x="21274" y="19289"/>
                </a:cubicBezTo>
                <a:cubicBezTo>
                  <a:pt x="21232" y="19225"/>
                  <a:pt x="21205" y="19222"/>
                  <a:pt x="21185" y="19281"/>
                </a:cubicBezTo>
                <a:cubicBezTo>
                  <a:pt x="21094" y="19549"/>
                  <a:pt x="21074" y="19047"/>
                  <a:pt x="21074" y="16430"/>
                </a:cubicBezTo>
                <a:cubicBezTo>
                  <a:pt x="21074" y="14063"/>
                  <a:pt x="21063" y="13556"/>
                  <a:pt x="21010" y="13418"/>
                </a:cubicBezTo>
                <a:cubicBezTo>
                  <a:pt x="20955" y="13274"/>
                  <a:pt x="20954" y="13232"/>
                  <a:pt x="21008" y="13101"/>
                </a:cubicBezTo>
                <a:cubicBezTo>
                  <a:pt x="21061" y="12973"/>
                  <a:pt x="21072" y="11747"/>
                  <a:pt x="21073" y="4855"/>
                </a:cubicBezTo>
                <a:cubicBezTo>
                  <a:pt x="21073" y="2310"/>
                  <a:pt x="21078" y="1230"/>
                  <a:pt x="21082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95138" y="599832"/>
            <a:ext cx="3162301" cy="3263901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95138" y="599832"/>
            <a:ext cx="3162301" cy="3263901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3467100" y="4089400"/>
            <a:ext cx="24384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buClr>
                <a:srgbClr val="CD665F"/>
              </a:buClr>
              <a:buFont typeface="Calibri"/>
              <a:defRPr sz="9600" b="1">
                <a:solidFill>
                  <a:srgbClr val="CD665F"/>
                </a:solidFill>
                <a:uFill>
                  <a:solidFill>
                    <a:srgbClr val="CD665F"/>
                  </a:solidFill>
                </a:uFill>
              </a:defRPr>
            </a:lvl1pPr>
          </a:lstStyle>
          <a:p>
            <a:r>
              <a:t>No !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creen Shot 2013-07-01 at 5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6212" y="749300"/>
            <a:ext cx="3771901" cy="3556001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00" y="228600"/>
            <a:ext cx="7366000" cy="4914901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Where were they going?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Norsemen and Danes often went west and south</a:t>
            </a:r>
          </a:p>
          <a:p>
            <a:r>
              <a:t>Swedes often went east</a:t>
            </a:r>
          </a:p>
        </p:txBody>
      </p:sp>
      <p:sp>
        <p:nvSpPr>
          <p:cNvPr id="72" name="Shape 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700" y="317500"/>
            <a:ext cx="7366000" cy="4914901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Why did they go a-Viking?</a:t>
            </a:r>
          </a:p>
        </p:txBody>
      </p:sp>
      <p:sp>
        <p:nvSpPr>
          <p:cNvPr id="78" name="Shape 7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/>
            <a:r>
              <a:t>Primarily farmers and traders</a:t>
            </a:r>
          </a:p>
          <a:p>
            <a:pPr marL="0" indent="0">
              <a:buSzTx/>
              <a:buNone/>
            </a:pPr>
            <a:r>
              <a:t>BUT ...</a:t>
            </a:r>
          </a:p>
          <a:p>
            <a:pPr marL="342900"/>
            <a:r>
              <a:t>Population pressures </a:t>
            </a:r>
          </a:p>
          <a:p>
            <a:pPr marL="342900"/>
            <a:r>
              <a:t>Little good farmland at home</a:t>
            </a:r>
          </a:p>
          <a:p>
            <a:pPr marL="342900"/>
            <a:r>
              <a:t>Opportunity: Europe was weak</a:t>
            </a:r>
          </a:p>
        </p:txBody>
      </p:sp>
      <p:sp>
        <p:nvSpPr>
          <p:cNvPr id="79" name="Shape 7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Why did they stop a-Viking?</a:t>
            </a: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Settling down, intermarriage</a:t>
            </a:r>
          </a:p>
          <a:p>
            <a:r>
              <a:t>More resistance in Europe</a:t>
            </a: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9375" y="109537"/>
            <a:ext cx="6951663" cy="5200651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Shape 86"/>
          <p:cNvSpPr/>
          <p:nvPr/>
        </p:nvSpPr>
        <p:spPr>
          <a:xfrm>
            <a:off x="1828800" y="6096000"/>
            <a:ext cx="4292600" cy="368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39687" marR="40639">
              <a:spcBef>
                <a:spcPts val="1400"/>
              </a:spcBef>
              <a:buClr>
                <a:srgbClr val="FFFFFF"/>
              </a:buClr>
              <a:buFont typeface="Calibri"/>
              <a:defRPr sz="2400"/>
            </a:lvl1pPr>
          </a:lstStyle>
          <a:p>
            <a:r>
              <a:t>Source: Wikipedia</a:t>
            </a:r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90" name="Screen Shot 2013-07-01 at 5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850900"/>
            <a:ext cx="8229600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Shape 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r>
              <a:t>The Vikings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</a:lvl1pPr>
          </a:lstStyle>
          <a:p>
            <a:r>
              <a:t>Ronald J. Leach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94" name="Screen Shot 2013-07-01 at 5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736600"/>
            <a:ext cx="8229600" cy="4525963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Vikings in England, Scotland</a:t>
            </a:r>
          </a:p>
        </p:txBody>
      </p:sp>
      <p:sp>
        <p:nvSpPr>
          <p:cNvPr id="98" name="Shape 9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400" y="469900"/>
            <a:ext cx="7264400" cy="4648201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Lindisfarne</a:t>
            </a:r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pic>
        <p:nvPicPr>
          <p:cNvPr id="105" name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5800" y="1460500"/>
            <a:ext cx="5829300" cy="24574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Weymouth (Portland)</a:t>
            </a:r>
          </a:p>
        </p:txBody>
      </p:sp>
      <p:sp>
        <p:nvSpPr>
          <p:cNvPr id="108" name="Shape 10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pic>
        <p:nvPicPr>
          <p:cNvPr id="109" name="image3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36087" y="1677590"/>
            <a:ext cx="3307954" cy="41469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extrusionOk="0">
                <a:moveTo>
                  <a:pt x="0" y="0"/>
                </a:moveTo>
                <a:lnTo>
                  <a:pt x="3" y="8069"/>
                </a:lnTo>
                <a:cubicBezTo>
                  <a:pt x="5" y="14385"/>
                  <a:pt x="31" y="16139"/>
                  <a:pt x="124" y="16138"/>
                </a:cubicBezTo>
                <a:cubicBezTo>
                  <a:pt x="190" y="16138"/>
                  <a:pt x="355" y="16093"/>
                  <a:pt x="490" y="16037"/>
                </a:cubicBezTo>
                <a:cubicBezTo>
                  <a:pt x="1141" y="15766"/>
                  <a:pt x="1405" y="15842"/>
                  <a:pt x="1078" y="16209"/>
                </a:cubicBezTo>
                <a:cubicBezTo>
                  <a:pt x="912" y="16395"/>
                  <a:pt x="902" y="16447"/>
                  <a:pt x="1013" y="16521"/>
                </a:cubicBezTo>
                <a:cubicBezTo>
                  <a:pt x="1175" y="16628"/>
                  <a:pt x="1274" y="16958"/>
                  <a:pt x="1329" y="17569"/>
                </a:cubicBezTo>
                <a:cubicBezTo>
                  <a:pt x="1352" y="17822"/>
                  <a:pt x="1444" y="18154"/>
                  <a:pt x="1534" y="18304"/>
                </a:cubicBezTo>
                <a:cubicBezTo>
                  <a:pt x="1700" y="18583"/>
                  <a:pt x="1709" y="18991"/>
                  <a:pt x="1552" y="19121"/>
                </a:cubicBezTo>
                <a:cubicBezTo>
                  <a:pt x="1501" y="19163"/>
                  <a:pt x="1442" y="19140"/>
                  <a:pt x="1405" y="19063"/>
                </a:cubicBezTo>
                <a:cubicBezTo>
                  <a:pt x="1370" y="18992"/>
                  <a:pt x="1281" y="18933"/>
                  <a:pt x="1205" y="18933"/>
                </a:cubicBezTo>
                <a:cubicBezTo>
                  <a:pt x="1129" y="18933"/>
                  <a:pt x="1025" y="18845"/>
                  <a:pt x="974" y="18738"/>
                </a:cubicBezTo>
                <a:cubicBezTo>
                  <a:pt x="917" y="18618"/>
                  <a:pt x="806" y="18544"/>
                  <a:pt x="682" y="18544"/>
                </a:cubicBezTo>
                <a:cubicBezTo>
                  <a:pt x="571" y="18544"/>
                  <a:pt x="373" y="18489"/>
                  <a:pt x="241" y="18420"/>
                </a:cubicBezTo>
                <a:lnTo>
                  <a:pt x="3" y="18294"/>
                </a:lnTo>
                <a:lnTo>
                  <a:pt x="3" y="19931"/>
                </a:lnTo>
                <a:lnTo>
                  <a:pt x="3" y="21570"/>
                </a:lnTo>
                <a:lnTo>
                  <a:pt x="5183" y="21589"/>
                </a:lnTo>
                <a:cubicBezTo>
                  <a:pt x="8032" y="21600"/>
                  <a:pt x="12891" y="21600"/>
                  <a:pt x="15982" y="21589"/>
                </a:cubicBezTo>
                <a:lnTo>
                  <a:pt x="21600" y="21568"/>
                </a:lnTo>
                <a:lnTo>
                  <a:pt x="21597" y="10785"/>
                </a:lnTo>
                <a:lnTo>
                  <a:pt x="21597" y="0"/>
                </a:lnTo>
                <a:lnTo>
                  <a:pt x="10799" y="0"/>
                </a:lnTo>
                <a:lnTo>
                  <a:pt x="0" y="0"/>
                </a:lnTo>
                <a:close/>
                <a:moveTo>
                  <a:pt x="179" y="17610"/>
                </a:moveTo>
                <a:cubicBezTo>
                  <a:pt x="102" y="17577"/>
                  <a:pt x="66" y="17667"/>
                  <a:pt x="137" y="17815"/>
                </a:cubicBezTo>
                <a:cubicBezTo>
                  <a:pt x="169" y="17880"/>
                  <a:pt x="237" y="17913"/>
                  <a:pt x="290" y="17887"/>
                </a:cubicBezTo>
                <a:cubicBezTo>
                  <a:pt x="351" y="17857"/>
                  <a:pt x="343" y="17783"/>
                  <a:pt x="267" y="17686"/>
                </a:cubicBezTo>
                <a:cubicBezTo>
                  <a:pt x="235" y="17645"/>
                  <a:pt x="204" y="17621"/>
                  <a:pt x="179" y="1761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Viking conquest of England</a:t>
            </a:r>
          </a:p>
        </p:txBody>
      </p:sp>
      <p:pic>
        <p:nvPicPr>
          <p:cNvPr id="112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5000" y="1600200"/>
            <a:ext cx="3302000" cy="4397376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Coins from King Canute</a:t>
            </a:r>
          </a:p>
        </p:txBody>
      </p:sp>
      <p:pic>
        <p:nvPicPr>
          <p:cNvPr id="116" name="Screen Shot 2013-07-02 at 9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4800" y="1600200"/>
            <a:ext cx="6489700" cy="360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Vikings in France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Parisi fortify their city</a:t>
            </a:r>
          </a:p>
          <a:p>
            <a:r>
              <a:t>Normandy</a:t>
            </a:r>
          </a:p>
          <a:p>
            <a:r>
              <a:t>William the Conqueror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00" y="469900"/>
            <a:ext cx="7645400" cy="4902201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hape 1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L="0" marR="0" defTabSz="457200">
              <a:defRPr>
                <a:uFillTx/>
              </a:defRPr>
            </a:lvl1pPr>
          </a:lstStyle>
          <a:p>
            <a:r>
              <a:t>Vikings in Ireland</a:t>
            </a:r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Where does this ship travel?</a:t>
            </a:r>
          </a:p>
        </p:txBody>
      </p:sp>
      <p:pic>
        <p:nvPicPr>
          <p:cNvPr id="30" name="Untitle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300" y="1371600"/>
            <a:ext cx="5740401" cy="3708400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400" y="469900"/>
            <a:ext cx="7264400" cy="4648201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dropped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62100" y="190500"/>
            <a:ext cx="5718049" cy="5956301"/>
          </a:xfrm>
          <a:prstGeom prst="rect">
            <a:avLst/>
          </a:prstGeom>
        </p:spPr>
      </p:pic>
      <p:sp>
        <p:nvSpPr>
          <p:cNvPr id="133" name="Shape 1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3000" y="190500"/>
            <a:ext cx="7048500" cy="51308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Vikings in Iceland, Greenland</a:t>
            </a:r>
          </a:p>
        </p:txBody>
      </p:sp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92275"/>
          </a:xfrm>
          <a:prstGeom prst="rect">
            <a:avLst/>
          </a:prstGeom>
        </p:spPr>
        <p:txBody>
          <a:bodyPr/>
          <a:lstStyle>
            <a:lvl1pPr marR="81279"/>
          </a:lstStyle>
          <a:p>
            <a:r>
              <a:t>Leif Erickson</a:t>
            </a:r>
          </a:p>
        </p:txBody>
      </p:sp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xfrm>
            <a:off x="239712" y="1773237"/>
            <a:ext cx="8662988" cy="5214938"/>
          </a:xfrm>
          <a:prstGeom prst="rect">
            <a:avLst/>
          </a:prstGeom>
        </p:spPr>
        <p:txBody>
          <a:bodyPr/>
          <a:lstStyle/>
          <a:p>
            <a:pPr marR="81279"/>
            <a:r>
              <a:t>Son of Erick the Red </a:t>
            </a:r>
          </a:p>
          <a:p>
            <a:pPr marR="81279"/>
            <a:r>
              <a:t>Left Greenland in 1002</a:t>
            </a:r>
          </a:p>
          <a:p>
            <a:pPr marR="81279"/>
            <a:r>
              <a:t>Helluland ("Flat Stones Land"), Baffin Island ?</a:t>
            </a:r>
          </a:p>
          <a:p>
            <a:pPr marR="81279"/>
            <a:r>
              <a:t>Markland ("Woodland"), Labrador ?</a:t>
            </a:r>
          </a:p>
          <a:p>
            <a:pPr marR="81279"/>
            <a:r>
              <a:t>Vinland (Massachusetts), Newfoundland</a:t>
            </a:r>
          </a:p>
        </p:txBody>
      </p:sp>
      <p:sp>
        <p:nvSpPr>
          <p:cNvPr id="143" name="Shape 143"/>
          <p:cNvSpPr/>
          <p:nvPr/>
        </p:nvSpPr>
        <p:spPr>
          <a:xfrm>
            <a:off x="2174875" y="5943600"/>
            <a:ext cx="2396319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marL="39687" marR="40639">
              <a:buClr>
                <a:srgbClr val="FFFFFF"/>
              </a:buClr>
              <a:buFont typeface="Calibri"/>
            </a:lvl1pPr>
          </a:lstStyle>
          <a:p>
            <a:r>
              <a:t>Saga of the Greenlanders</a:t>
            </a:r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Vikings in America</a:t>
            </a:r>
          </a:p>
        </p:txBody>
      </p:sp>
      <p:sp>
        <p:nvSpPr>
          <p:cNvPr id="149" name="Shape 1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L’Anse Aux Meadows</a:t>
            </a:r>
          </a:p>
        </p:txBody>
      </p:sp>
      <p:pic>
        <p:nvPicPr>
          <p:cNvPr id="152" name="Screen Shot 2013-07-01 at 8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7000" y="1587500"/>
            <a:ext cx="6718300" cy="367030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hape 1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Boat at L’Anse Aux Meadows</a:t>
            </a:r>
          </a:p>
        </p:txBody>
      </p:sp>
      <p:pic>
        <p:nvPicPr>
          <p:cNvPr id="156" name="Screen Shot 2013-07-01 at 8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4100" y="1600200"/>
            <a:ext cx="7238998" cy="370840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Viking navigation</a:t>
            </a:r>
          </a:p>
        </p:txBody>
      </p:sp>
      <p:sp>
        <p:nvSpPr>
          <p:cNvPr id="160" name="Shape 1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74900" y="396522"/>
            <a:ext cx="4203700" cy="3426178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Did the Vikings travel there?</a:t>
            </a:r>
          </a:p>
        </p:txBody>
      </p:sp>
      <p:pic>
        <p:nvPicPr>
          <p:cNvPr id="34" name="Untitled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300" y="1371600"/>
            <a:ext cx="5740401" cy="37084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457200"/>
            <a:ext cx="6400800" cy="440690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40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9" name="image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98700" y="1281112"/>
            <a:ext cx="5130800" cy="2820988"/>
          </a:xfrm>
          <a:prstGeom prst="rect">
            <a:avLst/>
          </a:prstGeom>
        </p:spPr>
      </p:pic>
      <p:sp>
        <p:nvSpPr>
          <p:cNvPr id="170" name="Shape 1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did the Vikings leave?</a:t>
            </a:r>
          </a:p>
        </p:txBody>
      </p:sp>
      <p:sp>
        <p:nvSpPr>
          <p:cNvPr id="173" name="Shape 17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Genetic, cultural heritage</a:t>
            </a:r>
          </a:p>
          <a:p>
            <a:r>
              <a:t>Wodin’s Day, Thor’s Day, Freya’s Day</a:t>
            </a:r>
          </a:p>
          <a:p>
            <a:r>
              <a:t>Colonies in England, Scotland, France, Ireland, Iceland, Greenland, ...</a:t>
            </a:r>
          </a:p>
          <a:p>
            <a:r>
              <a:t>Helped unify Russia</a:t>
            </a:r>
          </a:p>
          <a:p>
            <a:r>
              <a:t>Major influence on Ireland, England, France,…</a:t>
            </a:r>
          </a:p>
          <a:p>
            <a:pPr marL="824411" indent="-326571"/>
            <a:r>
              <a:t>Little in North America</a:t>
            </a:r>
          </a:p>
        </p:txBody>
      </p:sp>
      <p:sp>
        <p:nvSpPr>
          <p:cNvPr id="174" name="Shape 1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2590800" y="2286000"/>
            <a:ext cx="3454400" cy="622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39687" marR="40639">
              <a:buClr>
                <a:srgbClr val="FFFFFF"/>
              </a:buClr>
              <a:buFont typeface="Calibri"/>
              <a:defRPr sz="4000"/>
            </a:lvl1pPr>
          </a:lstStyle>
          <a:p>
            <a:r>
              <a:t>Thank you</a:t>
            </a:r>
          </a:p>
        </p:txBody>
      </p:sp>
      <p:sp>
        <p:nvSpPr>
          <p:cNvPr id="177" name="Shape 1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Screen Shot 2013-07-03 at 9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9212" y="0"/>
            <a:ext cx="3594101" cy="5867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292" y="21600"/>
                </a:lnTo>
                <a:lnTo>
                  <a:pt x="21304" y="21531"/>
                </a:lnTo>
                <a:cubicBezTo>
                  <a:pt x="21310" y="21494"/>
                  <a:pt x="21313" y="21431"/>
                  <a:pt x="21313" y="21391"/>
                </a:cubicBezTo>
                <a:cubicBezTo>
                  <a:pt x="21323" y="20095"/>
                  <a:pt x="21341" y="18580"/>
                  <a:pt x="21347" y="18567"/>
                </a:cubicBezTo>
                <a:cubicBezTo>
                  <a:pt x="21351" y="18557"/>
                  <a:pt x="21364" y="18554"/>
                  <a:pt x="21375" y="18558"/>
                </a:cubicBezTo>
                <a:cubicBezTo>
                  <a:pt x="21387" y="18563"/>
                  <a:pt x="21397" y="18561"/>
                  <a:pt x="21397" y="18554"/>
                </a:cubicBezTo>
                <a:cubicBezTo>
                  <a:pt x="21397" y="18547"/>
                  <a:pt x="21383" y="18538"/>
                  <a:pt x="21366" y="18533"/>
                </a:cubicBezTo>
                <a:cubicBezTo>
                  <a:pt x="21338" y="18526"/>
                  <a:pt x="21335" y="18416"/>
                  <a:pt x="21340" y="17532"/>
                </a:cubicBezTo>
                <a:cubicBezTo>
                  <a:pt x="21344" y="16773"/>
                  <a:pt x="21352" y="16535"/>
                  <a:pt x="21371" y="16523"/>
                </a:cubicBezTo>
                <a:cubicBezTo>
                  <a:pt x="21394" y="16508"/>
                  <a:pt x="21458" y="16514"/>
                  <a:pt x="21573" y="16545"/>
                </a:cubicBezTo>
                <a:cubicBezTo>
                  <a:pt x="21574" y="16545"/>
                  <a:pt x="21575" y="16481"/>
                  <a:pt x="21576" y="16472"/>
                </a:cubicBezTo>
                <a:lnTo>
                  <a:pt x="21509" y="16479"/>
                </a:lnTo>
                <a:cubicBezTo>
                  <a:pt x="21406" y="16489"/>
                  <a:pt x="21347" y="16469"/>
                  <a:pt x="21366" y="16431"/>
                </a:cubicBezTo>
                <a:cubicBezTo>
                  <a:pt x="21372" y="16418"/>
                  <a:pt x="21369" y="16404"/>
                  <a:pt x="21359" y="16400"/>
                </a:cubicBezTo>
                <a:cubicBezTo>
                  <a:pt x="21349" y="16396"/>
                  <a:pt x="21340" y="16259"/>
                  <a:pt x="21340" y="16092"/>
                </a:cubicBezTo>
                <a:cubicBezTo>
                  <a:pt x="21339" y="15823"/>
                  <a:pt x="21336" y="15787"/>
                  <a:pt x="21304" y="15765"/>
                </a:cubicBezTo>
                <a:cubicBezTo>
                  <a:pt x="21279" y="15747"/>
                  <a:pt x="21262" y="15744"/>
                  <a:pt x="21244" y="15753"/>
                </a:cubicBezTo>
                <a:cubicBezTo>
                  <a:pt x="21227" y="15762"/>
                  <a:pt x="21211" y="15759"/>
                  <a:pt x="21194" y="15746"/>
                </a:cubicBezTo>
                <a:cubicBezTo>
                  <a:pt x="21159" y="15718"/>
                  <a:pt x="21177" y="15682"/>
                  <a:pt x="21230" y="15667"/>
                </a:cubicBezTo>
                <a:cubicBezTo>
                  <a:pt x="21296" y="15648"/>
                  <a:pt x="21290" y="15598"/>
                  <a:pt x="21220" y="15581"/>
                </a:cubicBezTo>
                <a:cubicBezTo>
                  <a:pt x="21190" y="15573"/>
                  <a:pt x="21146" y="15571"/>
                  <a:pt x="21123" y="15575"/>
                </a:cubicBezTo>
                <a:cubicBezTo>
                  <a:pt x="21099" y="15578"/>
                  <a:pt x="21054" y="15572"/>
                  <a:pt x="21022" y="15562"/>
                </a:cubicBezTo>
                <a:cubicBezTo>
                  <a:pt x="20980" y="15547"/>
                  <a:pt x="20957" y="15547"/>
                  <a:pt x="20927" y="15557"/>
                </a:cubicBezTo>
                <a:cubicBezTo>
                  <a:pt x="20877" y="15574"/>
                  <a:pt x="20837" y="15566"/>
                  <a:pt x="20808" y="15531"/>
                </a:cubicBezTo>
                <a:cubicBezTo>
                  <a:pt x="20790" y="15509"/>
                  <a:pt x="20795" y="15499"/>
                  <a:pt x="20827" y="15478"/>
                </a:cubicBezTo>
                <a:cubicBezTo>
                  <a:pt x="20867" y="15452"/>
                  <a:pt x="20867" y="15453"/>
                  <a:pt x="20982" y="15478"/>
                </a:cubicBezTo>
                <a:cubicBezTo>
                  <a:pt x="21061" y="15496"/>
                  <a:pt x="21106" y="15499"/>
                  <a:pt x="21123" y="15490"/>
                </a:cubicBezTo>
                <a:cubicBezTo>
                  <a:pt x="21136" y="15483"/>
                  <a:pt x="21191" y="15478"/>
                  <a:pt x="21244" y="15480"/>
                </a:cubicBezTo>
                <a:lnTo>
                  <a:pt x="21342" y="15484"/>
                </a:lnTo>
                <a:lnTo>
                  <a:pt x="21368" y="15411"/>
                </a:lnTo>
                <a:cubicBezTo>
                  <a:pt x="21399" y="15329"/>
                  <a:pt x="21404" y="15195"/>
                  <a:pt x="21378" y="15185"/>
                </a:cubicBezTo>
                <a:cubicBezTo>
                  <a:pt x="21368" y="15181"/>
                  <a:pt x="21366" y="15045"/>
                  <a:pt x="21371" y="14885"/>
                </a:cubicBezTo>
                <a:cubicBezTo>
                  <a:pt x="21384" y="14420"/>
                  <a:pt x="21382" y="14261"/>
                  <a:pt x="21361" y="14244"/>
                </a:cubicBezTo>
                <a:cubicBezTo>
                  <a:pt x="21341" y="14227"/>
                  <a:pt x="21337" y="14108"/>
                  <a:pt x="21356" y="14084"/>
                </a:cubicBezTo>
                <a:cubicBezTo>
                  <a:pt x="21367" y="14072"/>
                  <a:pt x="21367" y="14050"/>
                  <a:pt x="21349" y="13894"/>
                </a:cubicBezTo>
                <a:cubicBezTo>
                  <a:pt x="21346" y="13862"/>
                  <a:pt x="21351" y="13819"/>
                  <a:pt x="21361" y="13800"/>
                </a:cubicBezTo>
                <a:cubicBezTo>
                  <a:pt x="21375" y="13774"/>
                  <a:pt x="21373" y="13757"/>
                  <a:pt x="21356" y="13744"/>
                </a:cubicBezTo>
                <a:cubicBezTo>
                  <a:pt x="21340" y="13731"/>
                  <a:pt x="21338" y="13719"/>
                  <a:pt x="21352" y="13703"/>
                </a:cubicBezTo>
                <a:cubicBezTo>
                  <a:pt x="21365" y="13688"/>
                  <a:pt x="21363" y="13669"/>
                  <a:pt x="21349" y="13649"/>
                </a:cubicBezTo>
                <a:cubicBezTo>
                  <a:pt x="21334" y="13628"/>
                  <a:pt x="21336" y="13606"/>
                  <a:pt x="21352" y="13573"/>
                </a:cubicBezTo>
                <a:cubicBezTo>
                  <a:pt x="21367" y="13541"/>
                  <a:pt x="21368" y="13503"/>
                  <a:pt x="21354" y="13446"/>
                </a:cubicBezTo>
                <a:cubicBezTo>
                  <a:pt x="21343" y="13401"/>
                  <a:pt x="21334" y="13356"/>
                  <a:pt x="21335" y="13345"/>
                </a:cubicBezTo>
                <a:cubicBezTo>
                  <a:pt x="21346" y="13258"/>
                  <a:pt x="21351" y="12954"/>
                  <a:pt x="21342" y="12935"/>
                </a:cubicBezTo>
                <a:cubicBezTo>
                  <a:pt x="21336" y="12921"/>
                  <a:pt x="21319" y="12915"/>
                  <a:pt x="21304" y="12919"/>
                </a:cubicBezTo>
                <a:cubicBezTo>
                  <a:pt x="21289" y="12922"/>
                  <a:pt x="21266" y="12915"/>
                  <a:pt x="21251" y="12904"/>
                </a:cubicBezTo>
                <a:cubicBezTo>
                  <a:pt x="21229" y="12887"/>
                  <a:pt x="21234" y="12879"/>
                  <a:pt x="21280" y="12853"/>
                </a:cubicBezTo>
                <a:cubicBezTo>
                  <a:pt x="21336" y="12822"/>
                  <a:pt x="21354" y="12765"/>
                  <a:pt x="21313" y="12749"/>
                </a:cubicBezTo>
                <a:cubicBezTo>
                  <a:pt x="21299" y="12743"/>
                  <a:pt x="21302" y="12734"/>
                  <a:pt x="21318" y="12721"/>
                </a:cubicBezTo>
                <a:cubicBezTo>
                  <a:pt x="21340" y="12704"/>
                  <a:pt x="21341" y="12678"/>
                  <a:pt x="21335" y="12540"/>
                </a:cubicBezTo>
                <a:cubicBezTo>
                  <a:pt x="21334" y="12519"/>
                  <a:pt x="21338" y="12475"/>
                  <a:pt x="21344" y="12442"/>
                </a:cubicBezTo>
                <a:lnTo>
                  <a:pt x="21356" y="12384"/>
                </a:lnTo>
                <a:lnTo>
                  <a:pt x="21316" y="12429"/>
                </a:lnTo>
                <a:cubicBezTo>
                  <a:pt x="21294" y="12454"/>
                  <a:pt x="21269" y="12486"/>
                  <a:pt x="21259" y="12501"/>
                </a:cubicBezTo>
                <a:cubicBezTo>
                  <a:pt x="21248" y="12515"/>
                  <a:pt x="21220" y="12538"/>
                  <a:pt x="21197" y="12552"/>
                </a:cubicBezTo>
                <a:cubicBezTo>
                  <a:pt x="21160" y="12573"/>
                  <a:pt x="21152" y="12573"/>
                  <a:pt x="21142" y="12556"/>
                </a:cubicBezTo>
                <a:cubicBezTo>
                  <a:pt x="21130" y="12537"/>
                  <a:pt x="21156" y="12495"/>
                  <a:pt x="21271" y="12337"/>
                </a:cubicBezTo>
                <a:cubicBezTo>
                  <a:pt x="21343" y="12238"/>
                  <a:pt x="21353" y="12190"/>
                  <a:pt x="21335" y="12036"/>
                </a:cubicBezTo>
                <a:cubicBezTo>
                  <a:pt x="21323" y="11937"/>
                  <a:pt x="21309" y="11899"/>
                  <a:pt x="21285" y="11887"/>
                </a:cubicBezTo>
                <a:cubicBezTo>
                  <a:pt x="21263" y="11877"/>
                  <a:pt x="21251" y="11850"/>
                  <a:pt x="21249" y="11808"/>
                </a:cubicBezTo>
                <a:cubicBezTo>
                  <a:pt x="21246" y="11746"/>
                  <a:pt x="21248" y="11743"/>
                  <a:pt x="21306" y="11737"/>
                </a:cubicBezTo>
                <a:lnTo>
                  <a:pt x="21366" y="11728"/>
                </a:lnTo>
                <a:lnTo>
                  <a:pt x="21364" y="11623"/>
                </a:lnTo>
                <a:cubicBezTo>
                  <a:pt x="21362" y="11564"/>
                  <a:pt x="21350" y="11504"/>
                  <a:pt x="21337" y="11490"/>
                </a:cubicBezTo>
                <a:cubicBezTo>
                  <a:pt x="21325" y="11475"/>
                  <a:pt x="21316" y="11444"/>
                  <a:pt x="21316" y="11422"/>
                </a:cubicBezTo>
                <a:cubicBezTo>
                  <a:pt x="21316" y="11401"/>
                  <a:pt x="21306" y="11380"/>
                  <a:pt x="21294" y="11376"/>
                </a:cubicBezTo>
                <a:cubicBezTo>
                  <a:pt x="21281" y="11370"/>
                  <a:pt x="21283" y="11358"/>
                  <a:pt x="21299" y="11339"/>
                </a:cubicBezTo>
                <a:cubicBezTo>
                  <a:pt x="21317" y="11319"/>
                  <a:pt x="21327" y="11231"/>
                  <a:pt x="21330" y="11056"/>
                </a:cubicBezTo>
                <a:cubicBezTo>
                  <a:pt x="21333" y="10915"/>
                  <a:pt x="21336" y="10774"/>
                  <a:pt x="21337" y="10742"/>
                </a:cubicBezTo>
                <a:cubicBezTo>
                  <a:pt x="21339" y="10709"/>
                  <a:pt x="21341" y="10514"/>
                  <a:pt x="21342" y="10309"/>
                </a:cubicBezTo>
                <a:cubicBezTo>
                  <a:pt x="21343" y="10104"/>
                  <a:pt x="21346" y="9895"/>
                  <a:pt x="21349" y="9844"/>
                </a:cubicBezTo>
                <a:cubicBezTo>
                  <a:pt x="21354" y="9768"/>
                  <a:pt x="21353" y="8688"/>
                  <a:pt x="21349" y="8563"/>
                </a:cubicBezTo>
                <a:cubicBezTo>
                  <a:pt x="21347" y="8506"/>
                  <a:pt x="21379" y="7910"/>
                  <a:pt x="21387" y="7838"/>
                </a:cubicBezTo>
                <a:cubicBezTo>
                  <a:pt x="21391" y="7805"/>
                  <a:pt x="21396" y="7188"/>
                  <a:pt x="21399" y="6467"/>
                </a:cubicBezTo>
                <a:cubicBezTo>
                  <a:pt x="21400" y="6417"/>
                  <a:pt x="21401" y="6412"/>
                  <a:pt x="21402" y="6366"/>
                </a:cubicBezTo>
                <a:cubicBezTo>
                  <a:pt x="21399" y="5761"/>
                  <a:pt x="21398" y="5183"/>
                  <a:pt x="21409" y="5168"/>
                </a:cubicBezTo>
                <a:cubicBezTo>
                  <a:pt x="21416" y="5157"/>
                  <a:pt x="21421" y="5138"/>
                  <a:pt x="21418" y="5127"/>
                </a:cubicBezTo>
                <a:cubicBezTo>
                  <a:pt x="21413" y="5098"/>
                  <a:pt x="21473" y="5065"/>
                  <a:pt x="21485" y="5090"/>
                </a:cubicBezTo>
                <a:cubicBezTo>
                  <a:pt x="21508" y="5136"/>
                  <a:pt x="21527" y="5189"/>
                  <a:pt x="21528" y="5213"/>
                </a:cubicBezTo>
                <a:cubicBezTo>
                  <a:pt x="21529" y="5227"/>
                  <a:pt x="21544" y="5241"/>
                  <a:pt x="21564" y="5244"/>
                </a:cubicBezTo>
                <a:cubicBezTo>
                  <a:pt x="21578" y="5245"/>
                  <a:pt x="21585" y="5182"/>
                  <a:pt x="21590" y="4982"/>
                </a:cubicBezTo>
                <a:lnTo>
                  <a:pt x="21509" y="4989"/>
                </a:lnTo>
                <a:cubicBezTo>
                  <a:pt x="21433" y="4996"/>
                  <a:pt x="21414" y="4993"/>
                  <a:pt x="21397" y="4972"/>
                </a:cubicBezTo>
                <a:cubicBezTo>
                  <a:pt x="21383" y="4955"/>
                  <a:pt x="21381" y="4144"/>
                  <a:pt x="21390" y="2510"/>
                </a:cubicBezTo>
                <a:cubicBezTo>
                  <a:pt x="21400" y="482"/>
                  <a:pt x="21407" y="68"/>
                  <a:pt x="21430" y="47"/>
                </a:cubicBezTo>
                <a:cubicBezTo>
                  <a:pt x="21446" y="33"/>
                  <a:pt x="21457" y="16"/>
                  <a:pt x="21457" y="10"/>
                </a:cubicBezTo>
                <a:cubicBezTo>
                  <a:pt x="21457" y="5"/>
                  <a:pt x="16663" y="0"/>
                  <a:pt x="10800" y="0"/>
                </a:cubicBezTo>
                <a:lnTo>
                  <a:pt x="10728" y="0"/>
                </a:lnTo>
                <a:lnTo>
                  <a:pt x="0" y="0"/>
                </a:lnTo>
                <a:close/>
                <a:moveTo>
                  <a:pt x="21533" y="7763"/>
                </a:moveTo>
                <a:cubicBezTo>
                  <a:pt x="21519" y="7766"/>
                  <a:pt x="21531" y="7770"/>
                  <a:pt x="21559" y="7770"/>
                </a:cubicBezTo>
                <a:cubicBezTo>
                  <a:pt x="21587" y="7770"/>
                  <a:pt x="21599" y="7766"/>
                  <a:pt x="21585" y="7763"/>
                </a:cubicBezTo>
                <a:cubicBezTo>
                  <a:pt x="21571" y="7759"/>
                  <a:pt x="21547" y="7759"/>
                  <a:pt x="21533" y="7763"/>
                </a:cubicBezTo>
                <a:close/>
                <a:moveTo>
                  <a:pt x="21519" y="9839"/>
                </a:moveTo>
                <a:cubicBezTo>
                  <a:pt x="21514" y="9838"/>
                  <a:pt x="21511" y="9839"/>
                  <a:pt x="21507" y="9842"/>
                </a:cubicBezTo>
                <a:cubicBezTo>
                  <a:pt x="21500" y="9846"/>
                  <a:pt x="21500" y="9857"/>
                  <a:pt x="21509" y="9866"/>
                </a:cubicBezTo>
                <a:cubicBezTo>
                  <a:pt x="21522" y="9880"/>
                  <a:pt x="21528" y="9880"/>
                  <a:pt x="21535" y="9866"/>
                </a:cubicBezTo>
                <a:cubicBezTo>
                  <a:pt x="21543" y="9852"/>
                  <a:pt x="21531" y="9839"/>
                  <a:pt x="21519" y="9839"/>
                </a:cubicBezTo>
                <a:close/>
                <a:moveTo>
                  <a:pt x="21526" y="9931"/>
                </a:moveTo>
                <a:cubicBezTo>
                  <a:pt x="21515" y="9928"/>
                  <a:pt x="21504" y="9933"/>
                  <a:pt x="21483" y="9944"/>
                </a:cubicBezTo>
                <a:lnTo>
                  <a:pt x="21438" y="9966"/>
                </a:lnTo>
                <a:lnTo>
                  <a:pt x="21480" y="9991"/>
                </a:lnTo>
                <a:cubicBezTo>
                  <a:pt x="21521" y="10014"/>
                  <a:pt x="21523" y="10023"/>
                  <a:pt x="21509" y="10356"/>
                </a:cubicBezTo>
                <a:cubicBezTo>
                  <a:pt x="21498" y="10624"/>
                  <a:pt x="21487" y="10700"/>
                  <a:pt x="21464" y="10717"/>
                </a:cubicBezTo>
                <a:cubicBezTo>
                  <a:pt x="21438" y="10735"/>
                  <a:pt x="21440" y="10744"/>
                  <a:pt x="21471" y="10785"/>
                </a:cubicBezTo>
                <a:cubicBezTo>
                  <a:pt x="21501" y="10826"/>
                  <a:pt x="21503" y="10842"/>
                  <a:pt x="21483" y="10899"/>
                </a:cubicBezTo>
                <a:cubicBezTo>
                  <a:pt x="21457" y="10972"/>
                  <a:pt x="21450" y="11073"/>
                  <a:pt x="21471" y="11086"/>
                </a:cubicBezTo>
                <a:cubicBezTo>
                  <a:pt x="21491" y="11100"/>
                  <a:pt x="21524" y="11095"/>
                  <a:pt x="21564" y="11076"/>
                </a:cubicBezTo>
                <a:cubicBezTo>
                  <a:pt x="21591" y="11063"/>
                  <a:pt x="21596" y="10974"/>
                  <a:pt x="21597" y="10680"/>
                </a:cubicBezTo>
                <a:cubicBezTo>
                  <a:pt x="21597" y="10579"/>
                  <a:pt x="21597" y="10513"/>
                  <a:pt x="21597" y="10408"/>
                </a:cubicBezTo>
                <a:cubicBezTo>
                  <a:pt x="21596" y="10096"/>
                  <a:pt x="21593" y="10004"/>
                  <a:pt x="21564" y="9967"/>
                </a:cubicBezTo>
                <a:cubicBezTo>
                  <a:pt x="21546" y="9944"/>
                  <a:pt x="21536" y="9934"/>
                  <a:pt x="21526" y="9931"/>
                </a:cubicBezTo>
                <a:close/>
                <a:moveTo>
                  <a:pt x="21593" y="21438"/>
                </a:moveTo>
                <a:cubicBezTo>
                  <a:pt x="21585" y="21436"/>
                  <a:pt x="21571" y="21439"/>
                  <a:pt x="21545" y="21447"/>
                </a:cubicBezTo>
                <a:cubicBezTo>
                  <a:pt x="21514" y="21455"/>
                  <a:pt x="21486" y="21463"/>
                  <a:pt x="21483" y="21464"/>
                </a:cubicBezTo>
                <a:cubicBezTo>
                  <a:pt x="21480" y="21465"/>
                  <a:pt x="21483" y="21474"/>
                  <a:pt x="21490" y="21486"/>
                </a:cubicBezTo>
                <a:cubicBezTo>
                  <a:pt x="21513" y="21525"/>
                  <a:pt x="21600" y="21506"/>
                  <a:pt x="21600" y="21461"/>
                </a:cubicBezTo>
                <a:cubicBezTo>
                  <a:pt x="21600" y="21447"/>
                  <a:pt x="21600" y="21440"/>
                  <a:pt x="21593" y="2143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Vikings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Who?</a:t>
            </a:r>
          </a:p>
          <a:p>
            <a:r>
              <a:t>What?</a:t>
            </a:r>
          </a:p>
          <a:p>
            <a:r>
              <a:t>Where?</a:t>
            </a:r>
          </a:p>
          <a:p>
            <a:r>
              <a:t>Why?</a:t>
            </a:r>
          </a:p>
          <a:p>
            <a:r>
              <a:t>When?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were they like?</a:t>
            </a:r>
          </a:p>
        </p:txBody>
      </p:sp>
      <p:pic>
        <p:nvPicPr>
          <p:cNvPr id="47" name="Screen Shot 2013-07-04 at 5.pn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300" y="1295400"/>
            <a:ext cx="5918201" cy="44577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creen Shot 2013-07-01 at 5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3912" y="936625"/>
            <a:ext cx="2413001" cy="2463800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Screen Shot 2013-07-01 at 5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3912" y="936625"/>
            <a:ext cx="2413001" cy="2463800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Shape 54"/>
          <p:cNvSpPr/>
          <p:nvPr/>
        </p:nvSpPr>
        <p:spPr>
          <a:xfrm>
            <a:off x="3556000" y="3175000"/>
            <a:ext cx="24384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buClr>
                <a:srgbClr val="CD665F"/>
              </a:buClr>
              <a:buFont typeface="Calibri"/>
              <a:defRPr sz="9600" b="1">
                <a:solidFill>
                  <a:srgbClr val="CD665F"/>
                </a:solidFill>
                <a:uFill>
                  <a:solidFill>
                    <a:srgbClr val="CD665F"/>
                  </a:solidFill>
                </a:uFill>
              </a:defRPr>
            </a:lvl1pPr>
          </a:lstStyle>
          <a:p>
            <a:r>
              <a:t>No !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slow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95C9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95C9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</Words>
  <Application>Microsoft Macintosh PowerPoint</Application>
  <PresentationFormat>On-screen Show (4:3)</PresentationFormat>
  <Paragraphs>101</Paragraphs>
  <Slides>43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White</vt:lpstr>
      <vt:lpstr>PowerPoint Presentation</vt:lpstr>
      <vt:lpstr>The Vikings</vt:lpstr>
      <vt:lpstr>Where does this ship travel?</vt:lpstr>
      <vt:lpstr>Did the Vikings travel there?</vt:lpstr>
      <vt:lpstr>PowerPoint Presentation</vt:lpstr>
      <vt:lpstr>The Vikings</vt:lpstr>
      <vt:lpstr>What were they like?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were they going?</vt:lpstr>
      <vt:lpstr>PowerPoint Presentation</vt:lpstr>
      <vt:lpstr>Why did they go a-Viking?</vt:lpstr>
      <vt:lpstr>Why did they stop a-Viking?</vt:lpstr>
      <vt:lpstr>PowerPoint Presentation</vt:lpstr>
      <vt:lpstr>PowerPoint Presentation</vt:lpstr>
      <vt:lpstr>PowerPoint Presentation</vt:lpstr>
      <vt:lpstr>Vikings in England, Scotland</vt:lpstr>
      <vt:lpstr>PowerPoint Presentation</vt:lpstr>
      <vt:lpstr>Lindisfarne</vt:lpstr>
      <vt:lpstr>Weymouth (Portland)</vt:lpstr>
      <vt:lpstr>Viking conquest of England</vt:lpstr>
      <vt:lpstr>Coins from King Canute</vt:lpstr>
      <vt:lpstr>Vikings in France</vt:lpstr>
      <vt:lpstr>PowerPoint Presentation</vt:lpstr>
      <vt:lpstr>Vikings in Ireland</vt:lpstr>
      <vt:lpstr>PowerPoint Presentation</vt:lpstr>
      <vt:lpstr>PowerPoint Presentation</vt:lpstr>
      <vt:lpstr>PowerPoint Presentation</vt:lpstr>
      <vt:lpstr>Vikings in Iceland, Greenland</vt:lpstr>
      <vt:lpstr>Leif Erickson</vt:lpstr>
      <vt:lpstr>Vikings in America</vt:lpstr>
      <vt:lpstr>L’Anse Aux Meadows</vt:lpstr>
      <vt:lpstr>Boat at L’Anse Aux Meadows</vt:lpstr>
      <vt:lpstr>Viking navigation</vt:lpstr>
      <vt:lpstr>PowerPoint Presentation</vt:lpstr>
      <vt:lpstr>PowerPoint Presentation</vt:lpstr>
      <vt:lpstr>PowerPoint Presentation</vt:lpstr>
      <vt:lpstr>What did the Vikings leave?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RONALD LEACH</cp:lastModifiedBy>
  <cp:revision>1</cp:revision>
  <dcterms:modified xsi:type="dcterms:W3CDTF">2016-03-07T21:31:27Z</dcterms:modified>
</cp:coreProperties>
</file>