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>
        <a:srgbClr val="000000"/>
      </a:buClr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Calibri"/>
      </a:defRPr>
    </a:lvl1pPr>
    <a:lvl2pPr marL="0" marR="0" indent="3429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>
        <a:srgbClr val="000000"/>
      </a:buClr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Calibri"/>
      </a:defRPr>
    </a:lvl2pPr>
    <a:lvl3pPr marL="0" marR="0" indent="685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>
        <a:srgbClr val="000000"/>
      </a:buClr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Calibri"/>
      </a:defRPr>
    </a:lvl3pPr>
    <a:lvl4pPr marL="0" marR="0" indent="10287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>
        <a:srgbClr val="000000"/>
      </a:buClr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Calibri"/>
      </a:defRPr>
    </a:lvl4pPr>
    <a:lvl5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>
        <a:srgbClr val="000000"/>
      </a:buClr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Calibri"/>
      </a:defRPr>
    </a:lvl5pPr>
    <a:lvl6pPr marL="0" marR="0" indent="17145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>
        <a:srgbClr val="000000"/>
      </a:buClr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Calibri"/>
      </a:defRPr>
    </a:lvl6pPr>
    <a:lvl7pPr marL="0" marR="0" indent="2057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>
        <a:srgbClr val="000000"/>
      </a:buClr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Calibri"/>
      </a:defRPr>
    </a:lvl7pPr>
    <a:lvl8pPr marL="0" marR="0" indent="24003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>
        <a:srgbClr val="000000"/>
      </a:buClr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Calibri"/>
      </a:defRPr>
    </a:lvl8pPr>
    <a:lvl9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>
        <a:srgbClr val="000000"/>
      </a:buClr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1EAF4"/>
          </a:solidFill>
        </a:fill>
      </a:tcStyle>
    </a:wholeTbl>
    <a:band2H>
      <a:tcTxStyle/>
      <a:tcStyle>
        <a:tcBdr/>
        <a:fill>
          <a:solidFill>
            <a:srgbClr val="F1F5F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381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6095C9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6095C9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6095C9"/>
          </a:solidFill>
        </a:fill>
      </a:tcStyle>
    </a:firstRow>
  </a:tblStyle>
  <a:tblStyle styleId="{C7B018BB-80A7-4F77-B60F-C8B233D01FF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57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notesMaster" Target="notesMasters/notesMaster1.xml"/><Relationship Id="rId58" Type="http://schemas.openxmlformats.org/officeDocument/2006/relationships/printerSettings" Target="printerSettings/printerSettings1.bin"/><Relationship Id="rId59" Type="http://schemas.openxmlformats.org/officeDocument/2006/relationships/presProps" Target="presProp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viewProps" Target="viewProps.xml"/><Relationship Id="rId61" Type="http://schemas.openxmlformats.org/officeDocument/2006/relationships/theme" Target="theme/theme1.xml"/><Relationship Id="rId6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" name="Shape 2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775416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5842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5842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5842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5842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5842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584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584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584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584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Clr>
                <a:srgbClr val="9A9A9A"/>
              </a:buClr>
              <a:buSzTx/>
              <a:buFontTx/>
              <a:buNone/>
              <a:defRPr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defRPr>
            </a:lvl1pPr>
            <a:lvl2pPr marL="457200" indent="0" algn="ctr">
              <a:buClr>
                <a:srgbClr val="9A9A9A"/>
              </a:buClr>
              <a:buSzTx/>
              <a:buFontTx/>
              <a:buNone/>
              <a:defRPr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defRPr>
            </a:lvl2pPr>
            <a:lvl3pPr marL="914400" indent="0" algn="ctr">
              <a:buClr>
                <a:srgbClr val="9A9A9A"/>
              </a:buClr>
              <a:buSzTx/>
              <a:buFontTx/>
              <a:buNone/>
              <a:defRPr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defRPr>
            </a:lvl3pPr>
            <a:lvl4pPr marL="1371600" indent="0" algn="ctr">
              <a:buClr>
                <a:srgbClr val="9A9A9A"/>
              </a:buClr>
              <a:buSzTx/>
              <a:buFontTx/>
              <a:buNone/>
              <a:defRPr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defRPr>
            </a:lvl4pPr>
            <a:lvl5pPr marL="1828800" indent="0" algn="ctr">
              <a:buClr>
                <a:srgbClr val="9A9A9A"/>
              </a:buClr>
              <a:buSzTx/>
              <a:buFontTx/>
              <a:buNone/>
              <a:defRPr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  <a:ln w="12700"/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/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199"/>
            <a:ext cx="8229600" cy="4525964"/>
          </a:xfrm>
          <a:prstGeom prst="rect">
            <a:avLst/>
          </a:prstGeom>
          <a:ln w="12700"/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/>
          <a:lstStyle>
            <a:lvl2pPr marL="742950" indent="-285750">
              <a:spcBef>
                <a:spcPts val="600"/>
              </a:spcBef>
              <a:buChar char="–"/>
              <a:defRPr sz="2800"/>
            </a:lvl2pPr>
            <a:lvl3pPr marL="1143000" indent="-228600">
              <a:spcBef>
                <a:spcPts val="500"/>
              </a:spcBef>
              <a:defRPr sz="2400"/>
            </a:lvl3pPr>
            <a:lvl4pPr marL="1600200" indent="-228600">
              <a:spcBef>
                <a:spcPts val="400"/>
              </a:spcBef>
              <a:buChar char="–"/>
              <a:defRPr sz="2000"/>
            </a:lvl4pPr>
            <a:lvl5pPr marL="2057400" indent="-228600">
              <a:spcBef>
                <a:spcPts val="400"/>
              </a:spcBef>
              <a:buChar char="»"/>
              <a:defRPr sz="2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443416" y="6467475"/>
            <a:ext cx="243384" cy="254000"/>
          </a:xfrm>
          <a:prstGeom prst="rect">
            <a:avLst/>
          </a:prstGeom>
          <a:ln w="12700"/>
        </p:spPr>
        <p:txBody>
          <a:bodyPr wrap="none" lIns="38100" tIns="38100" rIns="38100" bIns="38100" anchor="ctr">
            <a:spAutoFit/>
          </a:bodyPr>
          <a:lstStyle>
            <a:lvl1pPr algn="r">
              <a:buClrTx/>
              <a:defRPr sz="12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xmlns:p14="http://schemas.microsoft.com/office/powerpoint/2010/main"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1pPr>
      <a:lvl2pPr marL="0" marR="0" indent="2286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2pPr>
      <a:lvl3pPr marL="0" marR="0" indent="4572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3pPr>
      <a:lvl4pPr marL="0" marR="0" indent="6858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4pPr>
      <a:lvl5pPr marL="0" marR="0" indent="9144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5pPr>
      <a:lvl6pPr marL="0" marR="0" indent="11430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6pPr>
      <a:lvl7pPr marL="0" marR="0" indent="13716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7pPr>
      <a:lvl8pPr marL="0" marR="0" indent="16002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8pPr>
      <a:lvl9pPr marL="0" marR="0" indent="18288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5pPr>
      <a:lvl6pPr marL="3365500" marR="0" indent="-9144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6pPr>
      <a:lvl7pPr marL="3721100" marR="0" indent="-9144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7pPr>
      <a:lvl8pPr marL="4076700" marR="0" indent="-9144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8pPr>
      <a:lvl9pPr marL="4432300" marR="0" indent="-9144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9A9A9A"/>
            </a:solidFill>
          </a:uFill>
          <a:latin typeface="+mn-lt"/>
          <a:ea typeface="+mn-ea"/>
          <a:cs typeface="+mn-cs"/>
          <a:sym typeface="Calibri"/>
        </a:defRPr>
      </a:lvl1pPr>
      <a:lvl2pPr marL="0" marR="0" indent="0" algn="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9A9A9A"/>
            </a:solidFill>
          </a:uFill>
          <a:latin typeface="+mn-lt"/>
          <a:ea typeface="+mn-ea"/>
          <a:cs typeface="+mn-cs"/>
          <a:sym typeface="Calibri"/>
        </a:defRPr>
      </a:lvl2pPr>
      <a:lvl3pPr marL="0" marR="0" indent="0" algn="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9A9A9A"/>
            </a:solidFill>
          </a:uFill>
          <a:latin typeface="+mn-lt"/>
          <a:ea typeface="+mn-ea"/>
          <a:cs typeface="+mn-cs"/>
          <a:sym typeface="Calibri"/>
        </a:defRPr>
      </a:lvl3pPr>
      <a:lvl4pPr marL="0" marR="0" indent="0" algn="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9A9A9A"/>
            </a:solidFill>
          </a:uFill>
          <a:latin typeface="+mn-lt"/>
          <a:ea typeface="+mn-ea"/>
          <a:cs typeface="+mn-cs"/>
          <a:sym typeface="Calibri"/>
        </a:defRPr>
      </a:lvl4pPr>
      <a:lvl5pPr marL="0" marR="0" indent="0" algn="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9A9A9A"/>
            </a:solidFill>
          </a:uFill>
          <a:latin typeface="+mn-lt"/>
          <a:ea typeface="+mn-ea"/>
          <a:cs typeface="+mn-cs"/>
          <a:sym typeface="Calibri"/>
        </a:defRPr>
      </a:lvl5pPr>
      <a:lvl6pPr marL="0" marR="0" indent="0" algn="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9A9A9A"/>
            </a:solidFill>
          </a:uFill>
          <a:latin typeface="+mn-lt"/>
          <a:ea typeface="+mn-ea"/>
          <a:cs typeface="+mn-cs"/>
          <a:sym typeface="Calibri"/>
        </a:defRPr>
      </a:lvl6pPr>
      <a:lvl7pPr marL="0" marR="0" indent="0" algn="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9A9A9A"/>
            </a:solidFill>
          </a:uFill>
          <a:latin typeface="+mn-lt"/>
          <a:ea typeface="+mn-ea"/>
          <a:cs typeface="+mn-cs"/>
          <a:sym typeface="Calibri"/>
        </a:defRPr>
      </a:lvl7pPr>
      <a:lvl8pPr marL="0" marR="0" indent="0" algn="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9A9A9A"/>
            </a:solidFill>
          </a:uFill>
          <a:latin typeface="+mn-lt"/>
          <a:ea typeface="+mn-ea"/>
          <a:cs typeface="+mn-cs"/>
          <a:sym typeface="Calibri"/>
        </a:defRPr>
      </a:lvl8pPr>
      <a:lvl9pPr marL="0" marR="0" indent="0" algn="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9A9A9A"/>
            </a:solidFill>
          </a:u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iPhones and iPads and iTunes, Oh My!</a:t>
            </a:r>
          </a:p>
        </p:txBody>
      </p:sp>
      <p:sp>
        <p:nvSpPr>
          <p:cNvPr id="32" name="Shape 32"/>
          <p:cNvSpPr>
            <a:spLocks noGrp="1"/>
          </p:cNvSpPr>
          <p:nvPr>
            <p:ph type="subTitle" sz="quarter" idx="1"/>
          </p:nvPr>
        </p:nvSpPr>
        <p:spPr>
          <a:xfrm>
            <a:off x="1371600" y="3898900"/>
            <a:ext cx="6400800" cy="1752600"/>
          </a:xfrm>
          <a:prstGeom prst="rect">
            <a:avLst/>
          </a:prstGeom>
        </p:spPr>
        <p:txBody>
          <a:bodyPr/>
          <a:lstStyle/>
          <a:p>
            <a:r>
              <a:t>Ronald J. Leach</a:t>
            </a:r>
          </a:p>
        </p:txBody>
      </p: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Why so useful and powerful?</a:t>
            </a:r>
          </a:p>
        </p:txBody>
      </p:sp>
      <p:sp>
        <p:nvSpPr>
          <p:cNvPr id="63" name="Shape 6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Seamless integration with multiple devices.</a:t>
            </a:r>
          </a:p>
          <a:p>
            <a:r>
              <a:t>Seamless integration of text and graphics.</a:t>
            </a:r>
          </a:p>
          <a:p>
            <a:r>
              <a:t>Seamless integration with a revolutionary idea – the iTunes store.</a:t>
            </a:r>
          </a:p>
          <a:p>
            <a:r>
              <a:t>A revolutionary way of obtaining software – and a revolutionary way of pricing it.</a:t>
            </a:r>
          </a:p>
        </p:txBody>
      </p:sp>
      <p:sp>
        <p:nvSpPr>
          <p:cNvPr id="64" name="Shape 6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Screen Shot 2012-06-09 at 9.32.53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4186696">
            <a:off x="1105995" y="3325134"/>
            <a:ext cx="5268239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Shape 6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iPhone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dropped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76450" y="222250"/>
            <a:ext cx="4972050" cy="6629400"/>
          </a:xfrm>
          <a:prstGeom prst="rect">
            <a:avLst/>
          </a:prstGeom>
          <a:ln w="12700">
            <a:miter lim="400000"/>
          </a:ln>
        </p:spPr>
      </p:pic>
      <p:sp>
        <p:nvSpPr>
          <p:cNvPr id="71" name="Shape 7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12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iPad</a:t>
            </a:r>
          </a:p>
        </p:txBody>
      </p:sp>
      <p:sp>
        <p:nvSpPr>
          <p:cNvPr id="74" name="Shape 7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/>
          </a:p>
        </p:txBody>
      </p:sp>
      <p:pic>
        <p:nvPicPr>
          <p:cNvPr id="75" name="photo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89881" y="1244600"/>
            <a:ext cx="5795213" cy="5384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Business use of iPhones and iPads </a:t>
            </a:r>
          </a:p>
        </p:txBody>
      </p:sp>
      <p:sp>
        <p:nvSpPr>
          <p:cNvPr id="78" name="Shape 7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783771" indent="-326571"/>
            <a:r>
              <a:t>Apple, for point-of-sale transactions with credit cards.</a:t>
            </a:r>
          </a:p>
          <a:p>
            <a:pPr marL="783771" indent="-326571"/>
            <a:r>
              <a:t>Sears.</a:t>
            </a:r>
          </a:p>
          <a:p>
            <a:pPr marL="783771" indent="-326571"/>
            <a:r>
              <a:t>An auto glass company.</a:t>
            </a:r>
          </a:p>
          <a:p>
            <a:pPr marL="783771" indent="-326571"/>
            <a:r>
              <a:t>Royal Caribbean cruise lines for interaction with cruise activities.</a:t>
            </a:r>
          </a:p>
          <a:p>
            <a:pPr marL="783771" indent="-326571"/>
            <a:r>
              <a:t>Celebrity cruise line for selecting appetizers in a tapas bar-like restaurant.</a:t>
            </a:r>
          </a:p>
        </p:txBody>
      </p:sp>
      <p:sp>
        <p:nvSpPr>
          <p:cNvPr id="79" name="Shape 7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14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3959"/>
            </a:lvl1pPr>
          </a:lstStyle>
          <a:p>
            <a:r>
              <a:t>Newer versions have more features</a:t>
            </a:r>
          </a:p>
        </p:txBody>
      </p:sp>
      <p:sp>
        <p:nvSpPr>
          <p:cNvPr id="82" name="Shape 8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iPad:</a:t>
            </a:r>
          </a:p>
          <a:p>
            <a:r>
              <a:t>Better reception</a:t>
            </a:r>
          </a:p>
          <a:p>
            <a:r>
              <a:t>Lighter weight</a:t>
            </a:r>
          </a:p>
          <a:p>
            <a:r>
              <a:t>Faster processor</a:t>
            </a:r>
          </a:p>
          <a:p>
            <a:r>
              <a:t>Camera</a:t>
            </a:r>
          </a:p>
          <a:p>
            <a:r>
              <a:t>Better screen resolution</a:t>
            </a:r>
          </a:p>
        </p:txBody>
      </p:sp>
      <p:sp>
        <p:nvSpPr>
          <p:cNvPr id="83" name="Shape 8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15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3959"/>
            </a:lvl1pPr>
          </a:lstStyle>
          <a:p>
            <a:r>
              <a:t>Newer versions have more features</a:t>
            </a:r>
          </a:p>
        </p:txBody>
      </p:sp>
      <p:sp>
        <p:nvSpPr>
          <p:cNvPr id="86" name="Shape 8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iPhone:</a:t>
            </a:r>
          </a:p>
          <a:p>
            <a:r>
              <a:t>More memory</a:t>
            </a:r>
          </a:p>
          <a:p>
            <a:r>
              <a:t>Better resolution, better reception, faster networks</a:t>
            </a:r>
          </a:p>
          <a:p>
            <a:r>
              <a:t>Better still camera and video camera</a:t>
            </a:r>
          </a:p>
          <a:p>
            <a:r>
              <a:t>video chat</a:t>
            </a:r>
          </a:p>
          <a:p>
            <a:r>
              <a:t>Siri</a:t>
            </a:r>
          </a:p>
        </p:txBody>
      </p:sp>
      <p:sp>
        <p:nvSpPr>
          <p:cNvPr id="87" name="Shape 8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16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iPhone vs. Android vs. Blackberry</a:t>
            </a:r>
          </a:p>
        </p:txBody>
      </p:sp>
      <p:sp>
        <p:nvSpPr>
          <p:cNvPr id="90" name="Shape 9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iPhone – Apple product, tightly controlled device and software.</a:t>
            </a:r>
          </a:p>
          <a:p>
            <a:r>
              <a:t>Android – Google product, cheaper, greater market share.</a:t>
            </a:r>
          </a:p>
          <a:p>
            <a:r>
              <a:t>Blackberry – Research In Motion product, highest level of security, a favorite of corporate IT executives.</a:t>
            </a:r>
          </a:p>
        </p:txBody>
      </p:sp>
      <p:sp>
        <p:nvSpPr>
          <p:cNvPr id="91" name="Shape 9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17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Apps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Applications</a:t>
            </a:r>
          </a:p>
          <a:p>
            <a:r>
              <a:t>Sold by the App Store</a:t>
            </a:r>
          </a:p>
          <a:p>
            <a:r>
              <a:t>Use your iTunes account and password</a:t>
            </a:r>
          </a:p>
          <a:p>
            <a:r>
              <a:t>Millions of Apps</a:t>
            </a:r>
          </a:p>
          <a:p>
            <a:r>
              <a:t>Many are useful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18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Using iPhones</a:t>
            </a:r>
          </a:p>
        </p:txBody>
      </p:sp>
      <p:sp>
        <p:nvSpPr>
          <p:cNvPr id="98" name="Shape 9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Two primary wireless carriers</a:t>
            </a:r>
          </a:p>
          <a:p>
            <a:pPr lvl="1"/>
            <a:r>
              <a:t>ATT</a:t>
            </a:r>
          </a:p>
          <a:p>
            <a:pPr lvl="1"/>
            <a:r>
              <a:t>Verizon</a:t>
            </a:r>
          </a:p>
          <a:p>
            <a:r>
              <a:t>Also T-Mobil, essentially requires “unlocked” iPhone.</a:t>
            </a:r>
          </a:p>
          <a:p>
            <a:r>
              <a:t>Phone number is set up by carrier or by Apple store.</a:t>
            </a:r>
          </a:p>
        </p:txBody>
      </p:sp>
      <p:sp>
        <p:nvSpPr>
          <p:cNvPr id="99" name="Shape 9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19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About me (and you)</a:t>
            </a:r>
          </a:p>
        </p:txBody>
      </p:sp>
      <p:sp>
        <p:nvSpPr>
          <p:cNvPr id="36" name="Shape 3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783771" indent="-326571"/>
            <a:r>
              <a:t>Long-time Apple user.</a:t>
            </a:r>
          </a:p>
          <a:p>
            <a:pPr marL="783771" indent="-326571"/>
            <a:r>
              <a:t>Retired as Professor of Computer Science at Howard University, Former Department Chair.</a:t>
            </a:r>
          </a:p>
          <a:p>
            <a:pPr marL="783771" indent="-326571"/>
            <a:r>
              <a:t>We sent more students to Microsoft in 2004-5 than any other school in the U.S.</a:t>
            </a:r>
          </a:p>
          <a:p>
            <a:pPr marL="783771" indent="-326571"/>
            <a:r>
              <a:t>Author of multiple books, many in electronic form on iBooks, Amazon, Barnes and Noble.</a:t>
            </a:r>
          </a:p>
          <a:p>
            <a:pPr marL="783771" indent="-326571"/>
            <a:r>
              <a:t>Cruise lecturer, especially Identity Theft.</a:t>
            </a:r>
          </a:p>
        </p:txBody>
      </p:sp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can you do on an iPad?</a:t>
            </a:r>
          </a:p>
        </p:txBody>
      </p:sp>
      <p:sp>
        <p:nvSpPr>
          <p:cNvPr id="102" name="Shape 10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Read books</a:t>
            </a:r>
          </a:p>
          <a:p>
            <a:r>
              <a:t>Email, video chat</a:t>
            </a:r>
          </a:p>
          <a:p>
            <a:r>
              <a:t>See pictures</a:t>
            </a:r>
          </a:p>
          <a:p>
            <a:r>
              <a:t>Watch videos, TV, and movies</a:t>
            </a:r>
          </a:p>
          <a:p>
            <a:r>
              <a:t>Play games </a:t>
            </a:r>
          </a:p>
          <a:p>
            <a:r>
              <a:t>Listen to music</a:t>
            </a:r>
          </a:p>
          <a:p>
            <a:r>
              <a:t>Show presentations</a:t>
            </a:r>
          </a:p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20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can you do on an iPhone?</a:t>
            </a:r>
          </a:p>
        </p:txBody>
      </p:sp>
      <p:sp>
        <p:nvSpPr>
          <p:cNvPr id="106" name="Shape 10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Read books</a:t>
            </a:r>
          </a:p>
          <a:p>
            <a:r>
              <a:t>Email, video chat</a:t>
            </a:r>
          </a:p>
          <a:p>
            <a:r>
              <a:t>See pictures</a:t>
            </a:r>
          </a:p>
          <a:p>
            <a:r>
              <a:t>Watch videos, TV, and movies</a:t>
            </a:r>
          </a:p>
          <a:p>
            <a:r>
              <a:t>Play games </a:t>
            </a:r>
          </a:p>
          <a:p>
            <a:r>
              <a:t>Listen to music</a:t>
            </a:r>
          </a:p>
          <a:p>
            <a:r>
              <a:t>Use it as a phone!</a:t>
            </a:r>
          </a:p>
          <a:p>
            <a:endParaRPr/>
          </a:p>
        </p:txBody>
      </p:sp>
      <p:sp>
        <p:nvSpPr>
          <p:cNvPr id="107" name="Shape 10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21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Updating Apps</a:t>
            </a:r>
          </a:p>
        </p:txBody>
      </p:sp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22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3" name="Shape 11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14" name="phot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9900" y="292100"/>
            <a:ext cx="8229600" cy="6172201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Shape 11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23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8" name="Shape 11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783771" indent="-326571"/>
            <a:endParaRPr/>
          </a:p>
        </p:txBody>
      </p:sp>
      <p:pic>
        <p:nvPicPr>
          <p:cNvPr id="119" name="phot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6466" y="215900"/>
            <a:ext cx="8094135" cy="6070600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Shape 1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24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3" name="Shape 12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783771" indent="-326571"/>
            <a:endParaRPr/>
          </a:p>
        </p:txBody>
      </p:sp>
      <p:pic>
        <p:nvPicPr>
          <p:cNvPr id="124" name="phot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9666" y="330200"/>
            <a:ext cx="7941734" cy="5956301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Shape 12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25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The virtual keyboard</a:t>
            </a:r>
          </a:p>
        </p:txBody>
      </p:sp>
      <p:sp>
        <p:nvSpPr>
          <p:cNvPr id="128" name="Shape 12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Saves screen real estate</a:t>
            </a:r>
          </a:p>
          <a:p>
            <a:r>
              <a:t>Often adapts to the expected type of input</a:t>
            </a:r>
          </a:p>
          <a:p>
            <a:pPr lvl="1"/>
            <a:r>
              <a:t>text, number, etc</a:t>
            </a:r>
          </a:p>
          <a:p>
            <a:pPr marL="783771" indent="-326571"/>
            <a:r>
              <a:t>The virtual keyboard has limitations.</a:t>
            </a:r>
          </a:p>
          <a:p>
            <a:pPr marL="783771" indent="-326571"/>
            <a:r>
              <a:t>Not all keys are visible – you have to switch views.</a:t>
            </a:r>
          </a:p>
        </p:txBody>
      </p:sp>
      <p:sp>
        <p:nvSpPr>
          <p:cNvPr id="129" name="Shape 12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26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hoto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451" y="133350"/>
            <a:ext cx="3632201" cy="5448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photo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2500" y="136525"/>
            <a:ext cx="3632201" cy="5448301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Shape 1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27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phot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2533" y="158750"/>
            <a:ext cx="3979335" cy="5969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photo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2500" y="57150"/>
            <a:ext cx="4064000" cy="6096001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Shape 1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28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photo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8370" y="1314807"/>
            <a:ext cx="7471230" cy="6997701"/>
          </a:xfrm>
          <a:prstGeom prst="rect">
            <a:avLst/>
          </a:prstGeom>
          <a:ln w="12700">
            <a:miter lim="400000"/>
          </a:ln>
        </p:spPr>
      </p:pic>
      <p:sp>
        <p:nvSpPr>
          <p:cNvPr id="140" name="Shape 140"/>
          <p:cNvSpPr>
            <a:spLocks noGrp="1"/>
          </p:cNvSpPr>
          <p:nvPr>
            <p:ph type="title"/>
          </p:nvPr>
        </p:nvSpPr>
        <p:spPr>
          <a:xfrm>
            <a:off x="266700" y="147637"/>
            <a:ext cx="8229600" cy="1143001"/>
          </a:xfrm>
          <a:prstGeom prst="rect">
            <a:avLst/>
          </a:prstGeom>
        </p:spPr>
        <p:txBody>
          <a:bodyPr/>
          <a:lstStyle/>
          <a:p>
            <a:r>
              <a:t>Updating the Operating System</a:t>
            </a:r>
          </a:p>
        </p:txBody>
      </p:sp>
      <p:sp>
        <p:nvSpPr>
          <p:cNvPr id="141" name="Shape 1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29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1-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59622" y="203200"/>
            <a:ext cx="6687378" cy="6248400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When to update the OS</a:t>
            </a:r>
          </a:p>
        </p:txBody>
      </p:sp>
      <p:sp>
        <p:nvSpPr>
          <p:cNvPr id="144" name="Shape 14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When there is a red number in the settings icon.</a:t>
            </a:r>
          </a:p>
          <a:p>
            <a:r>
              <a:t>When you get a message when synching in iTunes.</a:t>
            </a:r>
          </a:p>
        </p:txBody>
      </p:sp>
      <p:sp>
        <p:nvSpPr>
          <p:cNvPr id="145" name="Shape 1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30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iTunes</a:t>
            </a:r>
          </a:p>
        </p:txBody>
      </p:sp>
      <p:sp>
        <p:nvSpPr>
          <p:cNvPr id="148" name="Shape 14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783771" indent="-326571"/>
            <a:r>
              <a:t>Originally a store that sold music.</a:t>
            </a:r>
          </a:p>
          <a:p>
            <a:pPr marL="783771" indent="-326571"/>
            <a:r>
              <a:t>Now, a way to handle all digital purchases from Apple.</a:t>
            </a:r>
          </a:p>
          <a:p>
            <a:pPr marL="783771" indent="-326571"/>
            <a:r>
              <a:t>Synchronize purchases for up to 5 devices.</a:t>
            </a:r>
          </a:p>
          <a:p>
            <a:pPr marL="1181100" lvl="1" indent="-266700"/>
            <a:r>
              <a:t>Music</a:t>
            </a:r>
          </a:p>
          <a:p>
            <a:pPr marL="1181100" lvl="1" indent="-266700"/>
            <a:r>
              <a:t>Videos</a:t>
            </a:r>
          </a:p>
          <a:p>
            <a:pPr marL="1181100" lvl="1" indent="-266700"/>
            <a:r>
              <a:t>Books</a:t>
            </a:r>
          </a:p>
          <a:p>
            <a:pPr marL="1181100" lvl="1" indent="-266700"/>
            <a:r>
              <a:t>Educational classes ... and more</a:t>
            </a:r>
          </a:p>
        </p:txBody>
      </p:sp>
      <p:sp>
        <p:nvSpPr>
          <p:cNvPr id="149" name="Shape 1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31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iTunes</a:t>
            </a:r>
          </a:p>
        </p:txBody>
      </p:sp>
      <p:sp>
        <p:nvSpPr>
          <p:cNvPr id="152" name="Shape 15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783771" indent="-326571"/>
            <a:r>
              <a:t>Synchronize with a computer (Mac or PC!)</a:t>
            </a:r>
          </a:p>
          <a:p>
            <a:pPr marL="783771" indent="-326571"/>
            <a:r>
              <a:t>Download iTunes to a “base computer.”</a:t>
            </a:r>
          </a:p>
          <a:p>
            <a:pPr marL="783771" indent="-326571"/>
            <a:r>
              <a:t>You can copy digital files to the base computer’s iTunes files.</a:t>
            </a:r>
          </a:p>
          <a:p>
            <a:pPr marL="783771" indent="-326571"/>
            <a:r>
              <a:t>Synchronizing will make sure ALL content is available to all. </a:t>
            </a:r>
          </a:p>
        </p:txBody>
      </p:sp>
      <p:sp>
        <p:nvSpPr>
          <p:cNvPr id="153" name="Shape 15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32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Synching</a:t>
            </a:r>
          </a:p>
        </p:txBody>
      </p:sp>
      <p:sp>
        <p:nvSpPr>
          <p:cNvPr id="156" name="Shape 15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Plug device into home computer’s USB port.</a:t>
            </a:r>
          </a:p>
          <a:p>
            <a:r>
              <a:t>Should start iTunes automatically.</a:t>
            </a:r>
          </a:p>
          <a:p>
            <a:r>
              <a:t>If not, turn on iTunes in home computer.</a:t>
            </a:r>
          </a:p>
        </p:txBody>
      </p:sp>
      <p:sp>
        <p:nvSpPr>
          <p:cNvPr id="157" name="Shape 15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33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0" name="Shape 16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783771" indent="-326571"/>
            <a:endParaRPr/>
          </a:p>
        </p:txBody>
      </p:sp>
      <p:pic>
        <p:nvPicPr>
          <p:cNvPr id="161" name="Screen Shot 2012-06-09 at 3.15.17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39800" y="-19050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Shape 16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34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5" name="Shape 16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6" name="Screen Shot 2012-06-09 at 4.29.08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5300" y="298550"/>
            <a:ext cx="7797801" cy="6278150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Shape 16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35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Screen Shot 2012-06-09 at 4.35.07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4800" y="200419"/>
            <a:ext cx="8506437" cy="5486401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Shape 17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36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Screen Shot 2012-06-09 at 4.30.25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1589404">
            <a:off x="242873" y="274420"/>
            <a:ext cx="8445501" cy="5885250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Shape 17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37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Screen Shot 2012-06-09 at 4.31.30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46100" y="292100"/>
            <a:ext cx="8268531" cy="5651500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Shape 1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38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Screen Shot 2012-06-09 at 4.32.20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3400" y="165100"/>
            <a:ext cx="8432801" cy="5746677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Shape 17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39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3-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02266" y="228600"/>
            <a:ext cx="6519334" cy="6400801"/>
          </a:xfrm>
          <a:prstGeom prst="rect">
            <a:avLst/>
          </a:prstGeom>
          <a:ln w="12700">
            <a:miter lim="400000"/>
          </a:ln>
        </p:spPr>
      </p:pic>
      <p:sp>
        <p:nvSpPr>
          <p:cNvPr id="43" name="Shape 4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Screen Shot 2012-06-09 at 4.33.53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7000" y="114300"/>
            <a:ext cx="8293100" cy="5717704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Shape 18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40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Screen Shot 2012-06-09 at 4.36.38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0200" y="177800"/>
            <a:ext cx="8474058" cy="5778501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Shape 1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41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Screen Shot 2012-06-09 at 4.38.06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4500" y="330200"/>
            <a:ext cx="8242300" cy="5616857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Shape 18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42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Screen Shot 2012-06-09 at 4.38.58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0700" y="368300"/>
            <a:ext cx="8083655" cy="5626100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Shape 19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43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Screen Shot 2012-06-09 at 4.39.43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82600" y="139700"/>
            <a:ext cx="8285309" cy="5765801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Shape 1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44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Screen Shot 2012-06-09 at 4.40.38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9100" y="304800"/>
            <a:ext cx="8236185" cy="5613400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Shape 19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45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How do iPads communicate?</a:t>
            </a:r>
          </a:p>
        </p:txBody>
      </p:sp>
      <p:sp>
        <p:nvSpPr>
          <p:cNvPr id="200" name="Shape 20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592" indent="-367392">
              <a:defRPr sz="3600"/>
            </a:pPr>
            <a:r>
              <a:t>Using a long-term wireless carrier’s data plan.</a:t>
            </a:r>
          </a:p>
          <a:p>
            <a:pPr marL="824592" indent="-367392">
              <a:defRPr sz="3600"/>
            </a:pPr>
            <a:r>
              <a:t>Using WiFi (wireless) without a contract from a wireless carrier.</a:t>
            </a:r>
          </a:p>
          <a:p>
            <a:pPr marL="824592" indent="-367392">
              <a:defRPr sz="3600"/>
            </a:pPr>
            <a:r>
              <a:t>Through Bluetooth (used for hands-free phone calls).</a:t>
            </a:r>
          </a:p>
        </p:txBody>
      </p:sp>
      <p:sp>
        <p:nvSpPr>
          <p:cNvPr id="201" name="Shape 20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46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How do iPads communicate?</a:t>
            </a:r>
          </a:p>
        </p:txBody>
      </p:sp>
      <p:sp>
        <p:nvSpPr>
          <p:cNvPr id="204" name="Shape 20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592" indent="-367392">
              <a:defRPr sz="3600"/>
            </a:pPr>
            <a:r>
              <a:t>Through Bluetooth (for communication with other devices).</a:t>
            </a:r>
          </a:p>
          <a:p>
            <a:pPr marL="824592" indent="-367392">
              <a:defRPr sz="3600"/>
            </a:pPr>
            <a:r>
              <a:t>Through computer-to-computer (ad-hoc) networks for special communications (like this presentation on my Macbook Air portable).</a:t>
            </a:r>
          </a:p>
          <a:p>
            <a:pPr marL="824592" indent="-367392">
              <a:defRPr sz="3600"/>
            </a:pPr>
            <a:r>
              <a:t>Through iCloud (iPhones, too!)</a:t>
            </a:r>
          </a:p>
        </p:txBody>
      </p:sp>
      <p:sp>
        <p:nvSpPr>
          <p:cNvPr id="205" name="Shape 20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47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An identity thief may be watching</a:t>
            </a:r>
          </a:p>
        </p:txBody>
      </p:sp>
      <p:sp>
        <p:nvSpPr>
          <p:cNvPr id="208" name="Shape 20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3600"/>
            </a:pPr>
            <a:r>
              <a:t>Use a strong, impossible-to-guess, password.</a:t>
            </a:r>
          </a:p>
          <a:p>
            <a:pPr>
              <a:defRPr sz="3600"/>
            </a:pPr>
            <a:r>
              <a:t>Protect your password.</a:t>
            </a:r>
          </a:p>
          <a:p>
            <a:pPr>
              <a:defRPr sz="3600"/>
            </a:pPr>
            <a:r>
              <a:t>Don’t use “free” wireless.</a:t>
            </a:r>
          </a:p>
        </p:txBody>
      </p:sp>
      <p:sp>
        <p:nvSpPr>
          <p:cNvPr id="209" name="Shape 20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48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iBooks</a:t>
            </a:r>
          </a:p>
        </p:txBody>
      </p:sp>
      <p:sp>
        <p:nvSpPr>
          <p:cNvPr id="212" name="Shape 2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49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5-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2200" y="230469"/>
            <a:ext cx="6959601" cy="6775945"/>
          </a:xfrm>
          <a:prstGeom prst="rect">
            <a:avLst/>
          </a:prstGeom>
          <a:ln w="12700">
            <a:miter lim="400000"/>
          </a:ln>
        </p:spPr>
      </p:pic>
      <p:sp>
        <p:nvSpPr>
          <p:cNvPr id="46" name="Shape 4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50</a:t>
            </a:fld>
            <a:endParaRPr/>
          </a:p>
        </p:txBody>
      </p:sp>
      <p:pic>
        <p:nvPicPr>
          <p:cNvPr id="215" name="phot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78000" y="158750"/>
            <a:ext cx="5041901" cy="75628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phot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79600" y="165100"/>
            <a:ext cx="5054600" cy="7581900"/>
          </a:xfrm>
          <a:prstGeom prst="rect">
            <a:avLst/>
          </a:prstGeom>
          <a:ln w="12700">
            <a:miter lim="400000"/>
          </a:ln>
        </p:spPr>
      </p:pic>
      <p:sp>
        <p:nvSpPr>
          <p:cNvPr id="218" name="Shape 21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51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52</a:t>
            </a:fld>
            <a:endParaRPr/>
          </a:p>
        </p:txBody>
      </p:sp>
      <p:pic>
        <p:nvPicPr>
          <p:cNvPr id="221" name="phot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18779" y="149418"/>
            <a:ext cx="3975101" cy="597198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53</a:t>
            </a:fld>
            <a:endParaRPr/>
          </a:p>
        </p:txBody>
      </p:sp>
      <p:pic>
        <p:nvPicPr>
          <p:cNvPr id="224" name="phot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92866" y="234950"/>
            <a:ext cx="5274735" cy="79121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54</a:t>
            </a:fld>
            <a:endParaRPr/>
          </a:p>
        </p:txBody>
      </p:sp>
      <p:pic>
        <p:nvPicPr>
          <p:cNvPr id="227" name="phot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28800" y="133350"/>
            <a:ext cx="5473700" cy="821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Thank you</a:t>
            </a:r>
          </a:p>
        </p:txBody>
      </p:sp>
      <p:sp>
        <p:nvSpPr>
          <p:cNvPr id="230" name="Shape 23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55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pic>
        <p:nvPicPr>
          <p:cNvPr id="49" name="7-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08207" y="-3745"/>
            <a:ext cx="6299201" cy="71665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9-1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9386" y="235912"/>
            <a:ext cx="6438901" cy="7003088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Shape 5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Outline of Workshop</a:t>
            </a:r>
          </a:p>
        </p:txBody>
      </p:sp>
      <p:sp>
        <p:nvSpPr>
          <p:cNvPr id="55" name="Shape 5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783771" indent="-326571"/>
            <a:r>
              <a:t>Overview of iPhone and iPad.</a:t>
            </a:r>
          </a:p>
          <a:p>
            <a:pPr marL="783771" indent="-326571"/>
            <a:r>
              <a:t>The Virtual Keyboard.</a:t>
            </a:r>
          </a:p>
          <a:p>
            <a:pPr marL="783771" indent="-326571"/>
            <a:r>
              <a:t>Overview of iTunes and the App Store.</a:t>
            </a:r>
          </a:p>
          <a:p>
            <a:pPr marL="783771" indent="-326571"/>
            <a:r>
              <a:t>Synching with iTunes.</a:t>
            </a:r>
          </a:p>
          <a:p>
            <a:pPr marL="783771" indent="-326571"/>
            <a:r>
              <a:t>Communications.</a:t>
            </a:r>
          </a:p>
          <a:p>
            <a:pPr marL="783771" indent="-326571"/>
            <a:r>
              <a:t>Emphasis is on interaction – please ask lots of questions.</a:t>
            </a:r>
          </a:p>
          <a:p>
            <a:pPr marL="783771" indent="-326571"/>
            <a:r>
              <a:t>Feel free to work together.</a:t>
            </a:r>
          </a:p>
        </p:txBody>
      </p:sp>
      <p:sp>
        <p:nvSpPr>
          <p:cNvPr id="56" name="Shape 5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Two Revolutionary Devices</a:t>
            </a:r>
          </a:p>
        </p:txBody>
      </p:sp>
      <p:sp>
        <p:nvSpPr>
          <p:cNvPr id="59" name="Shape 5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The iPhone was the first general-purpose smart phone.</a:t>
            </a:r>
          </a:p>
          <a:p>
            <a:r>
              <a:t>The iPad was the first general-purpose content display device.</a:t>
            </a:r>
          </a:p>
          <a:p>
            <a:r>
              <a:t>Both have far more uses than what was originally expected. </a:t>
            </a:r>
          </a:p>
        </p:txBody>
      </p:sp>
      <p:sp>
        <p:nvSpPr>
          <p:cNvPr id="60" name="Shape 6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>
            <a:srgbClr val="000000"/>
          </a:buClr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>
            <a:srgbClr val="000000"/>
          </a:buClr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>
            <a:srgbClr val="000000"/>
          </a:buClr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>
            <a:srgbClr val="000000"/>
          </a:buClr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817</Words>
  <Application>Microsoft Macintosh PowerPoint</Application>
  <PresentationFormat>On-screen Show (4:3)</PresentationFormat>
  <Paragraphs>176</Paragraphs>
  <Slides>55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White</vt:lpstr>
      <vt:lpstr>iPhones and iPads and iTunes, Oh My!</vt:lpstr>
      <vt:lpstr>About me (and you)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Outline of Workshop</vt:lpstr>
      <vt:lpstr>Two Revolutionary Devices</vt:lpstr>
      <vt:lpstr>Why so useful and powerful?</vt:lpstr>
      <vt:lpstr>iPhone</vt:lpstr>
      <vt:lpstr>PowerPoint Presentation</vt:lpstr>
      <vt:lpstr>iPad</vt:lpstr>
      <vt:lpstr>Business use of iPhones and iPads </vt:lpstr>
      <vt:lpstr>Newer versions have more features</vt:lpstr>
      <vt:lpstr>Newer versions have more features</vt:lpstr>
      <vt:lpstr>iPhone vs. Android vs. Blackberry</vt:lpstr>
      <vt:lpstr>Apps</vt:lpstr>
      <vt:lpstr>Using iPhones</vt:lpstr>
      <vt:lpstr>What can you do on an iPad?</vt:lpstr>
      <vt:lpstr>What can you do on an iPhone?</vt:lpstr>
      <vt:lpstr>Updating Apps</vt:lpstr>
      <vt:lpstr>PowerPoint Presentation</vt:lpstr>
      <vt:lpstr>PowerPoint Presentation</vt:lpstr>
      <vt:lpstr>PowerPoint Presentation</vt:lpstr>
      <vt:lpstr>The virtual keyboard</vt:lpstr>
      <vt:lpstr>PowerPoint Presentation</vt:lpstr>
      <vt:lpstr>PowerPoint Presentation</vt:lpstr>
      <vt:lpstr>Updating the Operating System</vt:lpstr>
      <vt:lpstr>When to update the OS</vt:lpstr>
      <vt:lpstr>iTunes</vt:lpstr>
      <vt:lpstr>iTunes</vt:lpstr>
      <vt:lpstr>Synching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do iPads communicate?</vt:lpstr>
      <vt:lpstr>How do iPads communicate?</vt:lpstr>
      <vt:lpstr>An identity thief may be watching</vt:lpstr>
      <vt:lpstr>iBooks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iPhones and iPads and iTunes, Oh My!</dc:title>
  <cp:lastModifiedBy>RONALD LEACH</cp:lastModifiedBy>
  <cp:revision>1</cp:revision>
  <dcterms:modified xsi:type="dcterms:W3CDTF">2016-03-07T21:29:58Z</dcterms:modified>
</cp:coreProperties>
</file>